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</p:sldIdLst>
  <p:sldSz cx="12192000" cy="6858000"/>
  <p:notesSz cx="6804025" cy="99377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7CD"/>
    <a:srgbClr val="ED7D31"/>
    <a:srgbClr val="92D050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94660"/>
  </p:normalViewPr>
  <p:slideViewPr>
    <p:cSldViewPr snapToGrid="0" showGuides="1">
      <p:cViewPr>
        <p:scale>
          <a:sx n="200" d="100"/>
          <a:sy n="200" d="100"/>
        </p:scale>
        <p:origin x="-3845" y="-3907"/>
      </p:cViewPr>
      <p:guideLst>
        <p:guide orient="horz" pos="618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03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8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42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53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55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51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88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48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54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31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82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13017-D30A-49D0-B2A4-6426F68D12F5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9E413-20A0-47B5-B7E1-ACAFCEF0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76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正方形/長方形 105"/>
          <p:cNvSpPr/>
          <p:nvPr/>
        </p:nvSpPr>
        <p:spPr>
          <a:xfrm>
            <a:off x="9874631" y="5639309"/>
            <a:ext cx="2194743" cy="875494"/>
          </a:xfrm>
          <a:prstGeom prst="rect">
            <a:avLst/>
          </a:prstGeom>
          <a:solidFill>
            <a:srgbClr val="CBFDD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・定期的に評価・検証し、改革・改善に</a:t>
            </a:r>
            <a:r>
              <a:rPr kumimoji="1" lang="ja-JP" altLang="en-US" sz="800" dirty="0" err="1">
                <a:solidFill>
                  <a:schemeClr val="tx1"/>
                </a:solidFill>
              </a:rPr>
              <a:t>つ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なげていく意識をもつ。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・学期や年度に取り組む「改革」のループ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と日々の授業や活動ごとに取り組む「改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善」のループを機能させる。</a:t>
            </a:r>
          </a:p>
        </p:txBody>
      </p:sp>
      <p:sp>
        <p:nvSpPr>
          <p:cNvPr id="105" name="正方形/長方形 104"/>
          <p:cNvSpPr/>
          <p:nvPr/>
        </p:nvSpPr>
        <p:spPr>
          <a:xfrm>
            <a:off x="7664554" y="5644144"/>
            <a:ext cx="2194743" cy="875494"/>
          </a:xfrm>
          <a:prstGeom prst="rect">
            <a:avLst/>
          </a:prstGeom>
          <a:solidFill>
            <a:srgbClr val="CBFDD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95" name="円/楕円 22"/>
          <p:cNvSpPr/>
          <p:nvPr/>
        </p:nvSpPr>
        <p:spPr>
          <a:xfrm>
            <a:off x="9915849" y="1052945"/>
            <a:ext cx="2638260" cy="1213823"/>
          </a:xfrm>
          <a:prstGeom prst="ellipse">
            <a:avLst/>
          </a:prstGeom>
          <a:solidFill>
            <a:srgbClr val="0070C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584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1200"/>
          </a:p>
        </p:txBody>
      </p:sp>
      <p:sp>
        <p:nvSpPr>
          <p:cNvPr id="83" name="円/楕円 22"/>
          <p:cNvSpPr/>
          <p:nvPr/>
        </p:nvSpPr>
        <p:spPr>
          <a:xfrm>
            <a:off x="-343622" y="5411736"/>
            <a:ext cx="2389690" cy="1652401"/>
          </a:xfrm>
          <a:prstGeom prst="ellipse">
            <a:avLst/>
          </a:prstGeom>
          <a:solidFill>
            <a:srgbClr val="FFFF0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584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79185" y="1864728"/>
            <a:ext cx="6365705" cy="837941"/>
          </a:xfrm>
          <a:prstGeom prst="roundRect">
            <a:avLst>
              <a:gd name="adj" fmla="val 8610"/>
            </a:avLst>
          </a:prstGeom>
          <a:noFill/>
          <a:ln w="1905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下矢印吹き出し 5"/>
          <p:cNvSpPr/>
          <p:nvPr/>
        </p:nvSpPr>
        <p:spPr>
          <a:xfrm rot="10800000">
            <a:off x="10377212" y="1934445"/>
            <a:ext cx="1718397" cy="1645567"/>
          </a:xfrm>
          <a:prstGeom prst="downArrowCallout">
            <a:avLst>
              <a:gd name="adj1" fmla="val 28970"/>
              <a:gd name="adj2" fmla="val 21031"/>
              <a:gd name="adj3" fmla="val 18987"/>
              <a:gd name="adj4" fmla="val 74965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下矢印吹き出し 6"/>
          <p:cNvSpPr/>
          <p:nvPr/>
        </p:nvSpPr>
        <p:spPr>
          <a:xfrm rot="10800000">
            <a:off x="8578470" y="1952814"/>
            <a:ext cx="1741114" cy="1627199"/>
          </a:xfrm>
          <a:prstGeom prst="downArrowCallout">
            <a:avLst>
              <a:gd name="adj1" fmla="val 31055"/>
              <a:gd name="adj2" fmla="val 21990"/>
              <a:gd name="adj3" fmla="val 19527"/>
              <a:gd name="adj4" fmla="val 76043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下矢印吹き出し 7"/>
          <p:cNvSpPr/>
          <p:nvPr/>
        </p:nvSpPr>
        <p:spPr>
          <a:xfrm rot="10800000">
            <a:off x="6816962" y="1953328"/>
            <a:ext cx="1693239" cy="1626686"/>
          </a:xfrm>
          <a:prstGeom prst="downArrowCallout">
            <a:avLst>
              <a:gd name="adj1" fmla="val 28103"/>
              <a:gd name="adj2" fmla="val 21380"/>
              <a:gd name="adj3" fmla="val 18392"/>
              <a:gd name="adj4" fmla="val 76034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84198" y="98882"/>
            <a:ext cx="6506461" cy="338838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自ら考えよく学び、心豊かで　たくましい子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1791736" y="2351853"/>
            <a:ext cx="1379847" cy="2865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授業改善の推進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421151" y="2361674"/>
            <a:ext cx="1374910" cy="2669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主体的行動育成の推進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5026913" y="2359901"/>
            <a:ext cx="1366513" cy="2812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組織的支援の推進</a:t>
            </a:r>
          </a:p>
        </p:txBody>
      </p:sp>
      <p:sp>
        <p:nvSpPr>
          <p:cNvPr id="13" name="対角する 2 つの角を丸めた四角形 12"/>
          <p:cNvSpPr/>
          <p:nvPr/>
        </p:nvSpPr>
        <p:spPr>
          <a:xfrm>
            <a:off x="279424" y="2844654"/>
            <a:ext cx="1371177" cy="799220"/>
          </a:xfrm>
          <a:prstGeom prst="round2DiagRect">
            <a:avLst>
              <a:gd name="adj1" fmla="val 1198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実際の生活や社会で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生きて使える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知識・技能の習得</a:t>
            </a:r>
            <a:endParaRPr kumimoji="1" lang="en-US" altLang="ja-JP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何を理解しているか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何ができるか</a:t>
            </a:r>
          </a:p>
        </p:txBody>
      </p:sp>
      <p:sp>
        <p:nvSpPr>
          <p:cNvPr id="14" name="対角する 2 つの角を丸めた四角形 13"/>
          <p:cNvSpPr/>
          <p:nvPr/>
        </p:nvSpPr>
        <p:spPr>
          <a:xfrm>
            <a:off x="279424" y="3820511"/>
            <a:ext cx="1371178" cy="80292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未知の状況にも対応できる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思考力、判断力、</a:t>
            </a:r>
            <a:endParaRPr kumimoji="1" lang="en-US" altLang="ja-JP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表現力等の育成</a:t>
            </a:r>
            <a:endParaRPr kumimoji="1" lang="en-US" altLang="ja-JP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理解していること、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できることをどう使うか</a:t>
            </a:r>
          </a:p>
        </p:txBody>
      </p:sp>
      <p:sp>
        <p:nvSpPr>
          <p:cNvPr id="15" name="対角する 2 つの角を丸めた四角形 14"/>
          <p:cNvSpPr/>
          <p:nvPr/>
        </p:nvSpPr>
        <p:spPr>
          <a:xfrm>
            <a:off x="261173" y="4818922"/>
            <a:ext cx="1347188" cy="88855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学んだことを人生や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社会に生かそうとする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学びに向かう力、</a:t>
            </a:r>
            <a:br>
              <a:rPr kumimoji="1" lang="en-US" altLang="ja-JP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人間性等の醸成</a:t>
            </a:r>
            <a:endParaRPr kumimoji="1" lang="en-US" altLang="ja-JP" sz="9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よりよい学校生活・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</a:rPr>
              <a:t>家庭生活をどう送るか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1717088" y="1906930"/>
            <a:ext cx="1551430" cy="3767425"/>
          </a:xfrm>
          <a:prstGeom prst="roundRect">
            <a:avLst>
              <a:gd name="adj" fmla="val 8279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179186" y="2768156"/>
            <a:ext cx="6365704" cy="932551"/>
          </a:xfrm>
          <a:prstGeom prst="roundRect">
            <a:avLst>
              <a:gd name="adj" fmla="val 8610"/>
            </a:avLst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 dirty="0"/>
          </a:p>
        </p:txBody>
      </p:sp>
      <p:sp>
        <p:nvSpPr>
          <p:cNvPr id="18" name="角丸四角形 17"/>
          <p:cNvSpPr/>
          <p:nvPr/>
        </p:nvSpPr>
        <p:spPr>
          <a:xfrm>
            <a:off x="3350766" y="1906931"/>
            <a:ext cx="1529423" cy="3767424"/>
          </a:xfrm>
          <a:prstGeom prst="roundRect">
            <a:avLst>
              <a:gd name="adj" fmla="val 6989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角丸四角形 18"/>
          <p:cNvSpPr/>
          <p:nvPr/>
        </p:nvSpPr>
        <p:spPr>
          <a:xfrm>
            <a:off x="4958034" y="1906930"/>
            <a:ext cx="1509075" cy="3767425"/>
          </a:xfrm>
          <a:prstGeom prst="roundRect">
            <a:avLst>
              <a:gd name="adj" fmla="val 5649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79185" y="3751910"/>
            <a:ext cx="6364589" cy="941912"/>
          </a:xfrm>
          <a:prstGeom prst="roundRect">
            <a:avLst>
              <a:gd name="adj" fmla="val 6806"/>
            </a:avLst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79185" y="4749912"/>
            <a:ext cx="6364589" cy="997859"/>
          </a:xfrm>
          <a:prstGeom prst="roundRect">
            <a:avLst>
              <a:gd name="adj" fmla="val 4341"/>
            </a:avLst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: 代替処理 21"/>
          <p:cNvSpPr/>
          <p:nvPr/>
        </p:nvSpPr>
        <p:spPr>
          <a:xfrm>
            <a:off x="1798122" y="2820631"/>
            <a:ext cx="1385119" cy="818976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: 代替処理 22"/>
          <p:cNvSpPr/>
          <p:nvPr/>
        </p:nvSpPr>
        <p:spPr>
          <a:xfrm>
            <a:off x="3442612" y="2809431"/>
            <a:ext cx="1385119" cy="821619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5111378" y="2805901"/>
            <a:ext cx="1211617" cy="2819373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747624" y="2430871"/>
            <a:ext cx="18308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u="sng" dirty="0"/>
              <a:t>考える子 本気を出す子  やり抜く子</a:t>
            </a:r>
            <a:endParaRPr kumimoji="1" lang="en-US" altLang="ja-JP" sz="800" b="1" u="sng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362276" y="2446845"/>
            <a:ext cx="1716438" cy="107721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u="sng" dirty="0"/>
              <a:t>子どもの心に火を灯す教師</a:t>
            </a:r>
            <a:endParaRPr kumimoji="1" lang="en-US" altLang="ja-JP" sz="800" b="1" u="sng" dirty="0"/>
          </a:p>
          <a:p>
            <a:pPr algn="ctr"/>
            <a:endParaRPr kumimoji="1" lang="en-US" altLang="ja-JP" sz="800" dirty="0"/>
          </a:p>
          <a:p>
            <a:r>
              <a:rPr kumimoji="1" lang="ja-JP" altLang="en-US" sz="800" dirty="0"/>
              <a:t>○教育に情熱を燃やす教師</a:t>
            </a:r>
            <a:endParaRPr kumimoji="1" lang="en-US" altLang="ja-JP" sz="800" dirty="0"/>
          </a:p>
          <a:p>
            <a:r>
              <a:rPr kumimoji="1" lang="ja-JP" altLang="en-US" sz="800" dirty="0"/>
              <a:t>○楽しく分かる授業づくりに</a:t>
            </a:r>
            <a:endParaRPr kumimoji="1" lang="en-US" altLang="ja-JP" sz="800" dirty="0"/>
          </a:p>
          <a:p>
            <a:r>
              <a:rPr kumimoji="1" lang="ja-JP" altLang="en-US" sz="800" dirty="0"/>
              <a:t>　　　　　　　　　取り組む教師</a:t>
            </a:r>
            <a:endParaRPr kumimoji="1" lang="en-US" altLang="ja-JP" sz="800" dirty="0"/>
          </a:p>
          <a:p>
            <a:r>
              <a:rPr kumimoji="1" lang="ja-JP" altLang="en-US" sz="800" dirty="0"/>
              <a:t>○一人一人の子どもと本気で</a:t>
            </a:r>
            <a:endParaRPr kumimoji="1" lang="en-US" altLang="ja-JP" sz="800" dirty="0"/>
          </a:p>
          <a:p>
            <a:r>
              <a:rPr kumimoji="1" lang="ja-JP" altLang="en-US" sz="800" dirty="0"/>
              <a:t>　　　　　　　　　寄り添う教師</a:t>
            </a:r>
            <a:endParaRPr kumimoji="1" lang="en-US" altLang="ja-JP" sz="800" dirty="0"/>
          </a:p>
          <a:p>
            <a:r>
              <a:rPr kumimoji="1" lang="ja-JP" altLang="en-US" sz="800" dirty="0"/>
              <a:t>○学び続ける教師</a:t>
            </a:r>
          </a:p>
        </p:txBody>
      </p:sp>
      <p:sp>
        <p:nvSpPr>
          <p:cNvPr id="33" name="フローチャート: 代替処理 32"/>
          <p:cNvSpPr/>
          <p:nvPr/>
        </p:nvSpPr>
        <p:spPr>
          <a:xfrm>
            <a:off x="1798122" y="3818294"/>
            <a:ext cx="1386480" cy="809448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代替処理 33"/>
          <p:cNvSpPr/>
          <p:nvPr/>
        </p:nvSpPr>
        <p:spPr>
          <a:xfrm>
            <a:off x="3424277" y="3810653"/>
            <a:ext cx="1385119" cy="810801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フローチャート: 代替処理 35"/>
          <p:cNvSpPr/>
          <p:nvPr/>
        </p:nvSpPr>
        <p:spPr>
          <a:xfrm>
            <a:off x="1798900" y="4806694"/>
            <a:ext cx="1385119" cy="812751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: 代替処理 36"/>
          <p:cNvSpPr/>
          <p:nvPr/>
        </p:nvSpPr>
        <p:spPr>
          <a:xfrm>
            <a:off x="3420465" y="4815089"/>
            <a:ext cx="1388747" cy="813715"/>
          </a:xfrm>
          <a:prstGeom prst="flowChartAlternateProcess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533455"/>
              </p:ext>
            </p:extLst>
          </p:nvPr>
        </p:nvGraphicFramePr>
        <p:xfrm>
          <a:off x="193889" y="854993"/>
          <a:ext cx="6401605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05360">
                  <a:extLst>
                    <a:ext uri="{9D8B030D-6E8A-4147-A177-3AD203B41FA5}">
                      <a16:colId xmlns:a16="http://schemas.microsoft.com/office/drawing/2014/main" val="3675704912"/>
                    </a:ext>
                  </a:extLst>
                </a:gridCol>
                <a:gridCol w="2236774">
                  <a:extLst>
                    <a:ext uri="{9D8B030D-6E8A-4147-A177-3AD203B41FA5}">
                      <a16:colId xmlns:a16="http://schemas.microsoft.com/office/drawing/2014/main" val="797971352"/>
                    </a:ext>
                  </a:extLst>
                </a:gridCol>
                <a:gridCol w="2059471">
                  <a:extLst>
                    <a:ext uri="{9D8B030D-6E8A-4147-A177-3AD203B41FA5}">
                      <a16:colId xmlns:a16="http://schemas.microsoft.com/office/drawing/2014/main" val="3793375965"/>
                    </a:ext>
                  </a:extLst>
                </a:gridCol>
              </a:tblGrid>
              <a:tr h="202468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知識・技能の習得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思考力・判断力・表現力等の育成</a:t>
                      </a:r>
                      <a:endParaRPr kumimoji="1" lang="ja-JP" alt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学びに向かう力、人間性等の醸成</a:t>
                      </a:r>
                      <a:endParaRPr kumimoji="1" lang="ja-JP" altLang="en-US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64937"/>
                  </a:ext>
                </a:extLst>
              </a:tr>
              <a:tr h="202468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①</a:t>
                      </a:r>
                      <a:r>
                        <a:rPr kumimoji="1" lang="ja-JP" altLang="en-US" sz="900" dirty="0">
                          <a:solidFill>
                            <a:srgbClr val="C00000"/>
                          </a:solidFill>
                        </a:rPr>
                        <a:t>自分の考えをもつ力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③</a:t>
                      </a:r>
                      <a:r>
                        <a:rPr kumimoji="1" lang="ja-JP" altLang="en-US" sz="900" dirty="0">
                          <a:solidFill>
                            <a:srgbClr val="C00000"/>
                          </a:solidFill>
                        </a:rPr>
                        <a:t>自分を表現する力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⑤</a:t>
                      </a:r>
                      <a:r>
                        <a:rPr kumimoji="1" lang="ja-JP" altLang="en-US" sz="900" dirty="0">
                          <a:solidFill>
                            <a:srgbClr val="C00000"/>
                          </a:solidFill>
                        </a:rPr>
                        <a:t>人を大切にする力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173829"/>
                  </a:ext>
                </a:extLst>
              </a:tr>
              <a:tr h="202468"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②粘り強く取り組む力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④自分事として考える力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⑥</a:t>
                      </a:r>
                      <a:r>
                        <a:rPr kumimoji="1" lang="ja-JP" altLang="en-US" sz="900" dirty="0">
                          <a:solidFill>
                            <a:srgbClr val="C00000"/>
                          </a:solidFill>
                        </a:rPr>
                        <a:t>チャレンジする力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725302"/>
                  </a:ext>
                </a:extLst>
              </a:tr>
              <a:tr h="20246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⑦自分に自分を問う力（自分の言動を調整したり調和したりする力）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077513"/>
                  </a:ext>
                </a:extLst>
              </a:tr>
            </a:tbl>
          </a:graphicData>
        </a:graphic>
      </p:graphicFrame>
      <p:sp>
        <p:nvSpPr>
          <p:cNvPr id="41" name="角丸四角形 40"/>
          <p:cNvSpPr/>
          <p:nvPr/>
        </p:nvSpPr>
        <p:spPr>
          <a:xfrm>
            <a:off x="193888" y="548989"/>
            <a:ext cx="6401606" cy="289906"/>
          </a:xfrm>
          <a:prstGeom prst="roundRect">
            <a:avLst/>
          </a:prstGeom>
          <a:solidFill>
            <a:srgbClr val="F8D7CD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身に付けさせたい７つの資質・能力　～牧小</a:t>
            </a:r>
            <a:r>
              <a:rPr kumimoji="1" lang="en-US" altLang="ja-JP" sz="1100" b="1" dirty="0">
                <a:solidFill>
                  <a:schemeClr val="bg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SEVEN</a:t>
            </a:r>
            <a:r>
              <a:rPr kumimoji="1" lang="ja-JP" altLang="en-US" sz="1100" b="1" dirty="0">
                <a:solidFill>
                  <a:schemeClr val="bg1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7341388" y="2076203"/>
            <a:ext cx="6463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b="1" kern="100" dirty="0"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子ども像</a:t>
            </a:r>
            <a:endParaRPr lang="ja-JP" altLang="en-US" sz="900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10970952" y="2064987"/>
            <a:ext cx="5309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b="1" kern="100" dirty="0"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教師像</a:t>
            </a:r>
            <a:endParaRPr lang="ja-JP" altLang="en-US" sz="900" b="1" dirty="0"/>
          </a:p>
        </p:txBody>
      </p:sp>
      <p:sp>
        <p:nvSpPr>
          <p:cNvPr id="47" name="正方形/長方形 46"/>
          <p:cNvSpPr/>
          <p:nvPr/>
        </p:nvSpPr>
        <p:spPr>
          <a:xfrm rot="20769179">
            <a:off x="405907" y="145736"/>
            <a:ext cx="7489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kern="100" dirty="0"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教育目標</a:t>
            </a:r>
            <a:endParaRPr lang="ja-JP" altLang="en-US" sz="105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89033" y="508221"/>
            <a:ext cx="6529889" cy="6309674"/>
          </a:xfrm>
          <a:prstGeom prst="roundRect">
            <a:avLst>
              <a:gd name="adj" fmla="val 1860"/>
            </a:avLst>
          </a:prstGeom>
          <a:noFill/>
          <a:ln w="19050">
            <a:solidFill>
              <a:srgbClr val="ED7D3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/>
          <p:cNvSpPr/>
          <p:nvPr/>
        </p:nvSpPr>
        <p:spPr>
          <a:xfrm>
            <a:off x="11944805" y="6959146"/>
            <a:ext cx="150804" cy="1159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/>
          <p:cNvSpPr/>
          <p:nvPr/>
        </p:nvSpPr>
        <p:spPr>
          <a:xfrm>
            <a:off x="4033204" y="1790957"/>
            <a:ext cx="150804" cy="1159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/>
          <p:cNvSpPr/>
          <p:nvPr/>
        </p:nvSpPr>
        <p:spPr>
          <a:xfrm>
            <a:off x="5643947" y="1790957"/>
            <a:ext cx="150804" cy="1159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/>
        </p:nvSpPr>
        <p:spPr>
          <a:xfrm>
            <a:off x="3373146" y="381180"/>
            <a:ext cx="186569" cy="14347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/>
          <p:cNvSpPr/>
          <p:nvPr/>
        </p:nvSpPr>
        <p:spPr>
          <a:xfrm>
            <a:off x="2364161" y="1790957"/>
            <a:ext cx="150804" cy="1159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279424" y="2351855"/>
            <a:ext cx="1347188" cy="2795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重点課題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272426" y="1988005"/>
            <a:ext cx="6131663" cy="28053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重点目標　　主体的に学び、表現する子の育成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9179912" y="2094044"/>
            <a:ext cx="5309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b="1" kern="100" dirty="0">
                <a:solidFill>
                  <a:srgbClr val="FFFFFF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学校像</a:t>
            </a:r>
            <a:endParaRPr lang="ja-JP" altLang="en-US" sz="900" b="1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816515" y="6585792"/>
            <a:ext cx="3365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令和</a:t>
            </a:r>
            <a:r>
              <a:rPr kumimoji="1" lang="en-US" altLang="ja-JP" sz="900" dirty="0"/>
              <a:t>5</a:t>
            </a:r>
            <a:r>
              <a:rPr kumimoji="1" lang="ja-JP" altLang="en-US" sz="900" dirty="0"/>
              <a:t>年度　牧小学校グランドデザイン　～学びのデザイン～</a:t>
            </a:r>
          </a:p>
        </p:txBody>
      </p:sp>
      <p:sp>
        <p:nvSpPr>
          <p:cNvPr id="78" name="角丸四角形 77"/>
          <p:cNvSpPr/>
          <p:nvPr/>
        </p:nvSpPr>
        <p:spPr>
          <a:xfrm>
            <a:off x="6727098" y="126342"/>
            <a:ext cx="2631607" cy="294611"/>
          </a:xfrm>
          <a:prstGeom prst="roundRect">
            <a:avLst/>
          </a:prstGeom>
          <a:solidFill>
            <a:srgbClr val="FF9999"/>
          </a:solidFill>
          <a:ln w="28575"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わくわく</a:t>
            </a:r>
            <a:r>
              <a:rPr kumimoji="1" lang="ja-JP" altLang="en-US" sz="1100" b="1" dirty="0" err="1">
                <a:latin typeface="HGP明朝E" panose="02020900000000000000" pitchFamily="18" charset="-128"/>
                <a:ea typeface="HGP明朝E" panose="02020900000000000000" pitchFamily="18" charset="-128"/>
              </a:rPr>
              <a:t>を</a:t>
            </a:r>
            <a:r>
              <a:rPr kumimoji="1" lang="ja-JP" altLang="en-US" sz="11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 未来へ</a:t>
            </a:r>
          </a:p>
        </p:txBody>
      </p:sp>
      <p:sp>
        <p:nvSpPr>
          <p:cNvPr id="79" name="角丸四角形 78"/>
          <p:cNvSpPr/>
          <p:nvPr/>
        </p:nvSpPr>
        <p:spPr>
          <a:xfrm>
            <a:off x="9411590" y="124131"/>
            <a:ext cx="2696622" cy="308820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00B0F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ふるさと牧を愛し、夢と志をもち、</a:t>
            </a:r>
            <a:endParaRPr kumimoji="1" lang="en-US" altLang="ja-JP" sz="1000" b="1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000" b="1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　　　　　　　未来をたくましく切り拓く子ども</a:t>
            </a:r>
          </a:p>
        </p:txBody>
      </p:sp>
      <p:sp>
        <p:nvSpPr>
          <p:cNvPr id="80" name="上矢印吹き出し 79"/>
          <p:cNvSpPr/>
          <p:nvPr/>
        </p:nvSpPr>
        <p:spPr>
          <a:xfrm>
            <a:off x="3335383" y="5681553"/>
            <a:ext cx="1558833" cy="1053250"/>
          </a:xfrm>
          <a:prstGeom prst="upArrowCallout">
            <a:avLst>
              <a:gd name="adj1" fmla="val 14354"/>
              <a:gd name="adj2" fmla="val 15241"/>
              <a:gd name="adj3" fmla="val 17016"/>
              <a:gd name="adj4" fmla="val 79436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81" name="上矢印吹き出し 80"/>
          <p:cNvSpPr/>
          <p:nvPr/>
        </p:nvSpPr>
        <p:spPr>
          <a:xfrm>
            <a:off x="1692817" y="5669486"/>
            <a:ext cx="1551429" cy="1065317"/>
          </a:xfrm>
          <a:prstGeom prst="upArrowCallout">
            <a:avLst>
              <a:gd name="adj1" fmla="val 14354"/>
              <a:gd name="adj2" fmla="val 15241"/>
              <a:gd name="adj3" fmla="val 17016"/>
              <a:gd name="adj4" fmla="val 79436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u="sng" dirty="0">
                <a:solidFill>
                  <a:schemeClr val="tx1"/>
                </a:solidFill>
              </a:rPr>
              <a:t>○一貫教育学力ブロック</a:t>
            </a:r>
            <a:endParaRPr kumimoji="1" lang="en-US" altLang="ja-JP" sz="800" u="sng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・学習者が中心の授業改善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・結果分析による成果と課題設定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　①研究構想（改善のポイント）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　②定期的な研修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　③次につながる家庭学習への指　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　　</a:t>
            </a:r>
            <a:r>
              <a:rPr kumimoji="1" lang="ja-JP" altLang="en-US" sz="700">
                <a:solidFill>
                  <a:schemeClr val="tx1"/>
                </a:solidFill>
              </a:rPr>
              <a:t>導、支援</a:t>
            </a:r>
            <a:r>
              <a:rPr kumimoji="1" lang="ja-JP" altLang="en-US" sz="7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2" name="上矢印吹き出し 81"/>
          <p:cNvSpPr/>
          <p:nvPr/>
        </p:nvSpPr>
        <p:spPr>
          <a:xfrm>
            <a:off x="4970341" y="5669485"/>
            <a:ext cx="1590479" cy="1065317"/>
          </a:xfrm>
          <a:prstGeom prst="upArrowCallout">
            <a:avLst>
              <a:gd name="adj1" fmla="val 12645"/>
              <a:gd name="adj2" fmla="val 14387"/>
              <a:gd name="adj3" fmla="val 15307"/>
              <a:gd name="adj4" fmla="val 79436"/>
            </a:avLst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u="sng" dirty="0">
                <a:solidFill>
                  <a:schemeClr val="tx1"/>
                </a:solidFill>
              </a:rPr>
              <a:t>○特別支援教育、生徒指導</a:t>
            </a:r>
            <a:endParaRPr kumimoji="1" lang="en-US" altLang="ja-JP" sz="800" b="1" u="sng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・個別の指導</a:t>
            </a:r>
            <a:r>
              <a:rPr lang="ja-JP" altLang="en-US" sz="700" dirty="0">
                <a:solidFill>
                  <a:schemeClr val="tx1"/>
                </a:solidFill>
              </a:rPr>
              <a:t>計画</a:t>
            </a:r>
            <a:r>
              <a:rPr kumimoji="1" lang="ja-JP" altLang="en-US" sz="700" dirty="0">
                <a:solidFill>
                  <a:schemeClr val="tx1"/>
                </a:solidFill>
              </a:rPr>
              <a:t>・教育支援計画　　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　</a:t>
            </a:r>
            <a:r>
              <a:rPr kumimoji="1" lang="ja-JP" altLang="en-US" sz="700" dirty="0">
                <a:solidFill>
                  <a:schemeClr val="tx1"/>
                </a:solidFill>
              </a:rPr>
              <a:t>の策定と実践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kumimoji="1" lang="ja-JP" altLang="en-US" sz="700" dirty="0">
                <a:solidFill>
                  <a:schemeClr val="tx1"/>
                </a:solidFill>
              </a:rPr>
              <a:t>・「人を大切にする力」の醸成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 </a:t>
            </a:r>
            <a:r>
              <a:rPr kumimoji="1" lang="ja-JP" altLang="en-US" sz="700" dirty="0">
                <a:solidFill>
                  <a:schemeClr val="tx1"/>
                </a:solidFill>
              </a:rPr>
              <a:t>①特別支援教育の実践的研修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 </a:t>
            </a:r>
            <a:r>
              <a:rPr kumimoji="1" lang="ja-JP" altLang="en-US" sz="700" dirty="0">
                <a:solidFill>
                  <a:schemeClr val="tx1"/>
                </a:solidFill>
              </a:rPr>
              <a:t>②生徒指導の実践的研修、強化</a:t>
            </a:r>
            <a:endParaRPr kumimoji="1" lang="en-US" altLang="ja-JP" sz="700" dirty="0">
              <a:solidFill>
                <a:schemeClr val="tx1"/>
              </a:solidFill>
            </a:endParaRPr>
          </a:p>
          <a:p>
            <a:r>
              <a:rPr lang="ja-JP" altLang="en-US" sz="700" dirty="0">
                <a:solidFill>
                  <a:schemeClr val="tx1"/>
                </a:solidFill>
              </a:rPr>
              <a:t> </a:t>
            </a:r>
            <a:r>
              <a:rPr kumimoji="1" lang="ja-JP" altLang="en-US" sz="700" dirty="0">
                <a:solidFill>
                  <a:schemeClr val="tx1"/>
                </a:solidFill>
              </a:rPr>
              <a:t>③家庭、</a:t>
            </a:r>
            <a:r>
              <a:rPr kumimoji="1" lang="en-US" altLang="ja-JP" sz="700" dirty="0">
                <a:solidFill>
                  <a:schemeClr val="tx1"/>
                </a:solidFill>
              </a:rPr>
              <a:t>CS</a:t>
            </a:r>
            <a:r>
              <a:rPr kumimoji="1" lang="ja-JP" altLang="en-US" sz="700" dirty="0" err="1">
                <a:solidFill>
                  <a:schemeClr val="tx1"/>
                </a:solidFill>
              </a:rPr>
              <a:t>、</a:t>
            </a:r>
            <a:r>
              <a:rPr kumimoji="1" lang="ja-JP" altLang="en-US" sz="700" dirty="0">
                <a:solidFill>
                  <a:schemeClr val="tx1"/>
                </a:solidFill>
              </a:rPr>
              <a:t>関係機関等との連携</a:t>
            </a:r>
            <a:endParaRPr kumimoji="1" lang="en-US" altLang="ja-JP" sz="700" dirty="0">
              <a:solidFill>
                <a:schemeClr val="tx1"/>
              </a:solidFill>
            </a:endParaRPr>
          </a:p>
        </p:txBody>
      </p:sp>
      <p:sp>
        <p:nvSpPr>
          <p:cNvPr id="84" name="Text Box 51"/>
          <p:cNvSpPr txBox="1">
            <a:spLocks noChangeArrowheads="1"/>
          </p:cNvSpPr>
          <p:nvPr/>
        </p:nvSpPr>
        <p:spPr bwMode="auto">
          <a:xfrm>
            <a:off x="128588" y="5915580"/>
            <a:ext cx="1481664" cy="2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学校運営協議会</a:t>
            </a:r>
            <a:endParaRPr lang="en-US" altLang="ja-JP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地域学校協働活動</a:t>
            </a:r>
            <a:endParaRPr lang="en-US" altLang="ja-JP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学校支援ﾌﾟﾛｼﾞｪｸﾄ</a:t>
            </a:r>
            <a:endParaRPr lang="en-US" altLang="ja-JP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保小中一貫教育</a:t>
            </a:r>
            <a:endParaRPr lang="en-US" altLang="ja-JP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ＰＴＡ</a:t>
            </a:r>
            <a:endParaRPr lang="ja-JP" altLang="ja-JP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5" name="二等辺三角形 84"/>
          <p:cNvSpPr/>
          <p:nvPr/>
        </p:nvSpPr>
        <p:spPr>
          <a:xfrm>
            <a:off x="835740" y="5727828"/>
            <a:ext cx="129271" cy="994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二等辺三角形 85"/>
          <p:cNvSpPr/>
          <p:nvPr/>
        </p:nvSpPr>
        <p:spPr>
          <a:xfrm>
            <a:off x="835741" y="5865873"/>
            <a:ext cx="129271" cy="994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6845968" y="562773"/>
            <a:ext cx="5232746" cy="306411"/>
          </a:xfrm>
          <a:prstGeom prst="roundRect">
            <a:avLst/>
          </a:prstGeom>
          <a:solidFill>
            <a:srgbClr val="9CC542"/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学校経営方針　～教育活動の拠り所～</a:t>
            </a:r>
          </a:p>
        </p:txBody>
      </p:sp>
      <p:sp>
        <p:nvSpPr>
          <p:cNvPr id="88" name="円/楕円 22"/>
          <p:cNvSpPr/>
          <p:nvPr/>
        </p:nvSpPr>
        <p:spPr>
          <a:xfrm>
            <a:off x="7663047" y="1003056"/>
            <a:ext cx="2336784" cy="1393140"/>
          </a:xfrm>
          <a:prstGeom prst="ellipse">
            <a:avLst/>
          </a:prstGeom>
          <a:solidFill>
            <a:srgbClr val="92D05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584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89" name="円/楕円 22"/>
          <p:cNvSpPr/>
          <p:nvPr/>
        </p:nvSpPr>
        <p:spPr>
          <a:xfrm>
            <a:off x="6371617" y="936328"/>
            <a:ext cx="2431906" cy="1336807"/>
          </a:xfrm>
          <a:prstGeom prst="ellipse">
            <a:avLst/>
          </a:prstGeom>
          <a:solidFill>
            <a:schemeClr val="bg1">
              <a:lumMod val="65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584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91" name="Text Box 51"/>
          <p:cNvSpPr txBox="1">
            <a:spLocks noChangeArrowheads="1"/>
          </p:cNvSpPr>
          <p:nvPr/>
        </p:nvSpPr>
        <p:spPr bwMode="auto">
          <a:xfrm rot="21272254">
            <a:off x="10836866" y="1461302"/>
            <a:ext cx="970940" cy="42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評価・検証と</a:t>
            </a:r>
            <a:endParaRPr lang="en-US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改革・改善</a:t>
            </a:r>
            <a:endParaRPr lang="ja-JP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" name="角丸四角形 4"/>
          <p:cNvSpPr>
            <a:spLocks noChangeArrowheads="1"/>
          </p:cNvSpPr>
          <p:nvPr/>
        </p:nvSpPr>
        <p:spPr bwMode="auto">
          <a:xfrm>
            <a:off x="6858000" y="904715"/>
            <a:ext cx="5220713" cy="369192"/>
          </a:xfrm>
          <a:prstGeom prst="roundRect">
            <a:avLst>
              <a:gd name="adj" fmla="val 16667"/>
            </a:avLst>
          </a:prstGeom>
          <a:solidFill>
            <a:srgbClr val="9CC542"/>
          </a:solidFill>
          <a:ln w="28575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900" b="1" dirty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ja-JP" altLang="en-US" sz="900" b="1" dirty="0">
                <a:solidFill>
                  <a:schemeClr val="bg1"/>
                </a:solidFill>
                <a:latin typeface="Arial" panose="020B0604020202020204" pitchFamily="34" charset="0"/>
              </a:rPr>
              <a:t>小規模校の強みを生かした学びのある学校</a:t>
            </a:r>
            <a:r>
              <a:rPr lang="en-US" altLang="ja-JP" sz="900" b="1" dirty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b="1" dirty="0">
                <a:solidFill>
                  <a:schemeClr val="bg1"/>
                </a:solidFill>
                <a:latin typeface="Arial" panose="020B0604020202020204" pitchFamily="34" charset="0"/>
              </a:rPr>
              <a:t>熱意　　誠意　　創意</a:t>
            </a:r>
            <a:endParaRPr lang="ja-JP" altLang="ja-JP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3" name="円/楕円 22"/>
          <p:cNvSpPr/>
          <p:nvPr/>
        </p:nvSpPr>
        <p:spPr>
          <a:xfrm>
            <a:off x="9008545" y="1002734"/>
            <a:ext cx="2256164" cy="1398837"/>
          </a:xfrm>
          <a:prstGeom prst="ellipse">
            <a:avLst/>
          </a:prstGeom>
          <a:solidFill>
            <a:srgbClr val="FF9999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softEdge rad="5842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94" name="Text Box 51"/>
          <p:cNvSpPr txBox="1">
            <a:spLocks noChangeArrowheads="1"/>
          </p:cNvSpPr>
          <p:nvPr/>
        </p:nvSpPr>
        <p:spPr bwMode="auto">
          <a:xfrm rot="21272254">
            <a:off x="8294382" y="1462450"/>
            <a:ext cx="1029564" cy="45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心をつなぐ</a:t>
            </a:r>
            <a:endParaRPr lang="en-US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学びをつなぐ</a:t>
            </a:r>
            <a:endParaRPr lang="ja-JP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6" name="Text Box 51"/>
          <p:cNvSpPr txBox="1">
            <a:spLocks noChangeArrowheads="1"/>
          </p:cNvSpPr>
          <p:nvPr/>
        </p:nvSpPr>
        <p:spPr bwMode="auto">
          <a:xfrm rot="21272254">
            <a:off x="6951620" y="1417477"/>
            <a:ext cx="1282112" cy="23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子どものよさを</a:t>
            </a:r>
            <a:endParaRPr lang="en-US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認め、伸ばす</a:t>
            </a:r>
            <a:endParaRPr lang="ja-JP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6727098" y="493165"/>
            <a:ext cx="5447486" cy="6309674"/>
          </a:xfrm>
          <a:prstGeom prst="roundRect">
            <a:avLst>
              <a:gd name="adj" fmla="val 1860"/>
            </a:avLst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7658389" y="4321791"/>
            <a:ext cx="2200908" cy="30889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内部要因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9882918" y="4324047"/>
            <a:ext cx="2195797" cy="3128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外部要因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6834513" y="4621217"/>
            <a:ext cx="803822" cy="904785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強み</a:t>
            </a:r>
            <a:endParaRPr kumimoji="1" lang="en-US" altLang="ja-JP" sz="900" b="1" dirty="0"/>
          </a:p>
        </p:txBody>
      </p:sp>
      <p:sp>
        <p:nvSpPr>
          <p:cNvPr id="137" name="角丸四角形 136"/>
          <p:cNvSpPr/>
          <p:nvPr/>
        </p:nvSpPr>
        <p:spPr>
          <a:xfrm>
            <a:off x="6834394" y="4069966"/>
            <a:ext cx="5244319" cy="191097"/>
          </a:xfrm>
          <a:prstGeom prst="roundRect">
            <a:avLst/>
          </a:prstGeom>
          <a:solidFill>
            <a:srgbClr val="C5E0B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強みを生かした学校づくり</a:t>
            </a:r>
          </a:p>
        </p:txBody>
      </p:sp>
      <p:sp>
        <p:nvSpPr>
          <p:cNvPr id="133" name="正方形/長方形 132"/>
          <p:cNvSpPr/>
          <p:nvPr/>
        </p:nvSpPr>
        <p:spPr>
          <a:xfrm rot="20769179">
            <a:off x="6700342" y="766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b="1" kern="100" dirty="0">
                <a:solidFill>
                  <a:srgbClr val="FFFFFF"/>
                </a:solidFill>
                <a:effectLst>
                  <a:glow rad="228600">
                    <a:srgbClr val="FF0000">
                      <a:alpha val="40000"/>
                    </a:srgb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上越市</a:t>
            </a:r>
            <a:endParaRPr lang="en-US" altLang="ja-JP" sz="900" b="1" kern="100" dirty="0">
              <a:solidFill>
                <a:srgbClr val="FFFFFF"/>
              </a:solidFill>
              <a:effectLst>
                <a:glow rad="228600">
                  <a:srgbClr val="FF0000">
                    <a:alpha val="40000"/>
                  </a:srgbClr>
                </a:glo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z="900" b="1" kern="100" dirty="0">
                <a:solidFill>
                  <a:srgbClr val="FFFFFF"/>
                </a:solidFill>
                <a:effectLst>
                  <a:glow rad="228600">
                    <a:srgbClr val="FF0000">
                      <a:alpha val="40000"/>
                    </a:srgb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教育大綱</a:t>
            </a:r>
            <a:endParaRPr lang="ja-JP" altLang="en-US" sz="900" b="1" dirty="0">
              <a:effectLst>
                <a:glow rad="228600">
                  <a:srgbClr val="FF0000">
                    <a:alpha val="40000"/>
                  </a:srgbClr>
                </a:glow>
              </a:effectLst>
            </a:endParaRPr>
          </a:p>
        </p:txBody>
      </p:sp>
      <p:sp>
        <p:nvSpPr>
          <p:cNvPr id="152" name="正方形/長方形 151"/>
          <p:cNvSpPr/>
          <p:nvPr/>
        </p:nvSpPr>
        <p:spPr>
          <a:xfrm rot="20769179">
            <a:off x="9298447" y="10767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900" b="1" kern="100" dirty="0"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牧区一貫</a:t>
            </a:r>
            <a:endParaRPr lang="en-US" altLang="ja-JP" sz="900" b="1" kern="100" dirty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ja-JP" altLang="en-US" sz="9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教育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7215125" y="3847020"/>
            <a:ext cx="4602579" cy="0"/>
          </a:xfrm>
          <a:prstGeom prst="line">
            <a:avLst/>
          </a:prstGeom>
          <a:ln w="28575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 descr="右矢印 | 無料で使えるフリーアイコン素材 No.12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>
            <a:off x="6545626" y="3629152"/>
            <a:ext cx="435737" cy="435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805664" y="2706276"/>
            <a:ext cx="1820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○自ら</a:t>
            </a:r>
            <a:r>
              <a:rPr lang="ja-JP" altLang="en-US" sz="800" b="1" dirty="0">
                <a:solidFill>
                  <a:prstClr val="black"/>
                </a:solidFill>
              </a:rPr>
              <a:t>考え</a:t>
            </a:r>
            <a:r>
              <a:rPr lang="ja-JP" altLang="en-US" sz="800" dirty="0">
                <a:solidFill>
                  <a:prstClr val="black"/>
                </a:solidFill>
              </a:rPr>
              <a:t>判断し、</a:t>
            </a:r>
            <a:endParaRPr lang="en-US" altLang="ja-JP" sz="800" dirty="0">
              <a:solidFill>
                <a:prstClr val="black"/>
              </a:solidFill>
            </a:endParaRPr>
          </a:p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　　　　　　決定し行動できる子</a:t>
            </a:r>
            <a:endParaRPr lang="en-US" altLang="ja-JP" sz="800" dirty="0">
              <a:solidFill>
                <a:prstClr val="black"/>
              </a:solidFill>
            </a:endParaRPr>
          </a:p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○自らの目標をもち、</a:t>
            </a:r>
            <a:endParaRPr lang="en-US" altLang="ja-JP" sz="800" dirty="0">
              <a:solidFill>
                <a:prstClr val="black"/>
              </a:solidFill>
            </a:endParaRPr>
          </a:p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　　　　　　　</a:t>
            </a:r>
            <a:r>
              <a:rPr lang="ja-JP" altLang="en-US" sz="800" b="1" dirty="0">
                <a:solidFill>
                  <a:prstClr val="black"/>
                </a:solidFill>
              </a:rPr>
              <a:t>本気</a:t>
            </a:r>
            <a:r>
              <a:rPr lang="ja-JP" altLang="en-US" sz="800" dirty="0">
                <a:solidFill>
                  <a:prstClr val="black"/>
                </a:solidFill>
              </a:rPr>
              <a:t>で取り組む子</a:t>
            </a:r>
            <a:endParaRPr lang="en-US" altLang="ja-JP" sz="800" dirty="0">
              <a:solidFill>
                <a:prstClr val="black"/>
              </a:solidFill>
            </a:endParaRPr>
          </a:p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○最後まで</a:t>
            </a:r>
            <a:r>
              <a:rPr lang="ja-JP" altLang="en-US" sz="800" b="1" dirty="0">
                <a:solidFill>
                  <a:prstClr val="black"/>
                </a:solidFill>
              </a:rPr>
              <a:t>やり抜く</a:t>
            </a:r>
            <a:endParaRPr lang="en-US" altLang="ja-JP" sz="80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800" dirty="0">
                <a:solidFill>
                  <a:prstClr val="black"/>
                </a:solidFill>
              </a:rPr>
              <a:t>　　　　　　　強い意志をもつ子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515313" y="2450491"/>
            <a:ext cx="1931418" cy="107721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u="sng" dirty="0"/>
              <a:t>みんなが来たくなる学校</a:t>
            </a:r>
            <a:endParaRPr kumimoji="1" lang="en-US" altLang="ja-JP" sz="800" b="1" u="sng" dirty="0"/>
          </a:p>
          <a:p>
            <a:pPr algn="ctr"/>
            <a:endParaRPr lang="en-US" altLang="ja-JP" sz="800" b="1" u="sng" dirty="0"/>
          </a:p>
          <a:p>
            <a:r>
              <a:rPr kumimoji="1" lang="ja-JP" altLang="en-US" sz="800" dirty="0"/>
              <a:t>○授業で、友だちとのかかわりで</a:t>
            </a:r>
            <a:endParaRPr kumimoji="1" lang="en-US" altLang="ja-JP" sz="800" dirty="0"/>
          </a:p>
          <a:p>
            <a:r>
              <a:rPr kumimoji="1" lang="ja-JP" altLang="en-US" sz="800" dirty="0"/>
              <a:t>　　　　　　子どもを笑顔にします</a:t>
            </a:r>
            <a:endParaRPr kumimoji="1" lang="en-US" altLang="ja-JP" sz="800" dirty="0"/>
          </a:p>
          <a:p>
            <a:r>
              <a:rPr kumimoji="1" lang="ja-JP" altLang="en-US" sz="800" dirty="0"/>
              <a:t>○毎日が</a:t>
            </a:r>
            <a:r>
              <a:rPr kumimoji="1" lang="en-US" altLang="ja-JP" sz="800" dirty="0"/>
              <a:t>OPEN SCHOOL DAY</a:t>
            </a:r>
          </a:p>
          <a:p>
            <a:r>
              <a:rPr kumimoji="1" lang="ja-JP" altLang="en-US" sz="800" dirty="0"/>
              <a:t>○</a:t>
            </a:r>
            <a:r>
              <a:rPr kumimoji="1" lang="en-US" altLang="ja-JP" sz="800" dirty="0"/>
              <a:t>CS</a:t>
            </a:r>
            <a:r>
              <a:rPr kumimoji="1" lang="ja-JP" altLang="en-US" sz="800" dirty="0"/>
              <a:t>を中核に地域の方を学校に、子　</a:t>
            </a:r>
            <a:endParaRPr kumimoji="1" lang="en-US" altLang="ja-JP" sz="800" dirty="0"/>
          </a:p>
          <a:p>
            <a:r>
              <a:rPr kumimoji="1" lang="ja-JP" altLang="en-US" sz="800" dirty="0"/>
              <a:t>　どもを地域に学びの幅を広げます</a:t>
            </a:r>
            <a:endParaRPr kumimoji="1" lang="en-US" altLang="ja-JP" sz="800" dirty="0"/>
          </a:p>
          <a:p>
            <a:r>
              <a:rPr kumimoji="1" lang="ja-JP" altLang="en-US" sz="800" dirty="0"/>
              <a:t>○教職員の職能の向上を図ります</a:t>
            </a: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223221" y="5893947"/>
            <a:ext cx="17852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u="sng" dirty="0"/>
              <a:t>○特別活動、道徳教育、健康教育</a:t>
            </a:r>
            <a:endParaRPr lang="en-US" altLang="ja-JP" sz="800" b="1" u="sng" dirty="0"/>
          </a:p>
          <a:p>
            <a:r>
              <a:rPr lang="ja-JP" altLang="en-US" sz="700" dirty="0"/>
              <a:t>　・自律心、利他心の醸成</a:t>
            </a:r>
            <a:endParaRPr lang="en-US" altLang="ja-JP" sz="700" dirty="0"/>
          </a:p>
          <a:p>
            <a:r>
              <a:rPr lang="ja-JP" altLang="en-US" sz="700" dirty="0"/>
              <a:t>　・メディアを自分事とする意識</a:t>
            </a:r>
            <a:endParaRPr lang="en-US" altLang="ja-JP" sz="700" dirty="0"/>
          </a:p>
          <a:p>
            <a:r>
              <a:rPr lang="ja-JP" altLang="en-US" sz="700" dirty="0"/>
              <a:t>　　①児童会活動の充実</a:t>
            </a:r>
            <a:endParaRPr lang="en-US" altLang="ja-JP" sz="700" dirty="0"/>
          </a:p>
          <a:p>
            <a:r>
              <a:rPr lang="ja-JP" altLang="en-US" sz="700" dirty="0"/>
              <a:t>　　②縦割り班活動の強化</a:t>
            </a:r>
            <a:endParaRPr lang="en-US" altLang="ja-JP" sz="700" dirty="0"/>
          </a:p>
          <a:p>
            <a:r>
              <a:rPr lang="ja-JP" altLang="en-US" sz="700" dirty="0"/>
              <a:t>　　③道徳科、人権教育、同和教育</a:t>
            </a:r>
            <a:endParaRPr lang="en-US" altLang="ja-JP" sz="700" dirty="0"/>
          </a:p>
          <a:p>
            <a:r>
              <a:rPr lang="ja-JP" altLang="en-US" sz="700" dirty="0"/>
              <a:t>　　　の研修・実践的研究</a:t>
            </a:r>
          </a:p>
        </p:txBody>
      </p:sp>
      <p:sp>
        <p:nvSpPr>
          <p:cNvPr id="99" name="Text Box 51"/>
          <p:cNvSpPr txBox="1">
            <a:spLocks noChangeArrowheads="1"/>
          </p:cNvSpPr>
          <p:nvPr/>
        </p:nvSpPr>
        <p:spPr bwMode="auto">
          <a:xfrm rot="21272254">
            <a:off x="9467397" y="1454618"/>
            <a:ext cx="1282112" cy="404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支え合い、</a:t>
            </a:r>
            <a:endParaRPr lang="en-US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学び合う同僚性</a:t>
            </a:r>
            <a:endParaRPr lang="en-US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7664554" y="4624324"/>
            <a:ext cx="2194743" cy="875494"/>
          </a:xfrm>
          <a:prstGeom prst="rect">
            <a:avLst/>
          </a:prstGeom>
          <a:solidFill>
            <a:srgbClr val="C5E0B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・小規模校のメリットを生かした様々な場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面で個別の支援や関係づくり、対応がし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やすい。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・まじめな子が多く、活躍の場がある。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・上学年、下学年のつながりがある。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>
                <a:solidFill>
                  <a:schemeClr val="tx1"/>
                </a:solidFill>
              </a:rPr>
              <a:t>・自然体験が豊か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・一人一公開で教職員の授業力が付く。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9866671" y="4621217"/>
            <a:ext cx="2219631" cy="884542"/>
          </a:xfrm>
          <a:prstGeom prst="rect">
            <a:avLst/>
          </a:prstGeom>
          <a:solidFill>
            <a:srgbClr val="C5E0B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・スクールバスが利用しやすい。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・保護者、地域の協力、保小中の連携が取り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やすい。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</a:t>
            </a:r>
            <a:r>
              <a:rPr kumimoji="1" lang="en-US" altLang="ja-JP" sz="800" dirty="0">
                <a:solidFill>
                  <a:schemeClr val="tx1"/>
                </a:solidFill>
              </a:rPr>
              <a:t>CS</a:t>
            </a:r>
            <a:r>
              <a:rPr kumimoji="1" lang="ja-JP" altLang="en-US" sz="800" dirty="0">
                <a:solidFill>
                  <a:schemeClr val="tx1"/>
                </a:solidFill>
              </a:rPr>
              <a:t>からの支援が得られる。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・地域のボランティアから継続して児童への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　支援がある。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・地域学校協働活動がある。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6845398" y="5638676"/>
            <a:ext cx="803822" cy="904785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評価・検証</a:t>
            </a:r>
            <a:endParaRPr kumimoji="1" lang="en-US" altLang="ja-JP" sz="900" b="1" dirty="0"/>
          </a:p>
          <a:p>
            <a:pPr algn="ctr"/>
            <a:r>
              <a:rPr kumimoji="1" lang="ja-JP" altLang="en-US" sz="900" b="1" dirty="0"/>
              <a:t>と</a:t>
            </a:r>
            <a:endParaRPr kumimoji="1" lang="en-US" altLang="ja-JP" sz="900" b="1" dirty="0"/>
          </a:p>
          <a:p>
            <a:pPr algn="ctr"/>
            <a:r>
              <a:rPr kumimoji="1" lang="ja-JP" altLang="en-US" sz="900" b="1" dirty="0"/>
              <a:t>改革・改善</a:t>
            </a:r>
            <a:endParaRPr kumimoji="1" lang="en-US" altLang="ja-JP" sz="900" b="1" dirty="0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8430" y1="54545" x2="48430" y2="54545"/>
                        <a14:foregroundMark x1="55830" y1="57071" x2="55830" y2="57071"/>
                        <a14:foregroundMark x1="88789" y1="16667" x2="88789" y2="16667"/>
                        <a14:foregroundMark x1="93049" y1="18687" x2="93049" y2="18687"/>
                        <a14:foregroundMark x1="82287" y1="16667" x2="82287" y2="16667"/>
                        <a14:foregroundMark x1="84081" y1="15152" x2="84081" y2="15152"/>
                        <a14:foregroundMark x1="84081" y1="8586" x2="84081" y2="8586"/>
                        <a14:foregroundMark x1="86099" y1="9091" x2="86099" y2="9091"/>
                        <a14:foregroundMark x1="95516" y1="10101" x2="95516" y2="10101"/>
                        <a14:foregroundMark x1="97534" y1="25253" x2="97534" y2="25253"/>
                        <a14:foregroundMark x1="95516" y1="23737" x2="95516" y2="23737"/>
                        <a14:foregroundMark x1="83632" y1="74242" x2="83632" y2="74242"/>
                        <a14:foregroundMark x1="86099" y1="76263" x2="86099" y2="76263"/>
                        <a14:foregroundMark x1="83184" y1="83333" x2="83184" y2="83333"/>
                        <a14:foregroundMark x1="93049" y1="83333" x2="93049" y2="83333"/>
                        <a14:foregroundMark x1="92825" y1="74747" x2="92825" y2="74747"/>
                        <a14:foregroundMark x1="89686" y1="73737" x2="89686" y2="73737"/>
                        <a14:foregroundMark x1="83857" y1="90404" x2="83857" y2="90404"/>
                        <a14:foregroundMark x1="90583" y1="51010" x2="90583" y2="51010"/>
                        <a14:foregroundMark x1="90359" y1="40909" x2="90359" y2="40909"/>
                        <a14:foregroundMark x1="89013" y1="32323" x2="89013" y2="32323"/>
                        <a14:foregroundMark x1="88341" y1="28788" x2="88341" y2="28788"/>
                        <a14:foregroundMark x1="87444" y1="24747" x2="87444" y2="24747"/>
                        <a14:foregroundMark x1="78027" y1="7576" x2="78027" y2="7576"/>
                        <a14:foregroundMark x1="81614" y1="7576" x2="81614" y2="7576"/>
                        <a14:foregroundMark x1="60987" y1="11111" x2="60987" y2="11111"/>
                        <a14:foregroundMark x1="58520" y1="13131" x2="58520" y2="13131"/>
                        <a14:foregroundMark x1="21076" y1="8586" x2="21076" y2="8586"/>
                        <a14:foregroundMark x1="39013" y1="11111" x2="39013" y2="11111"/>
                        <a14:foregroundMark x1="44843" y1="18687" x2="44843" y2="18687"/>
                        <a14:foregroundMark x1="46413" y1="21212" x2="46413" y2="21212"/>
                        <a14:foregroundMark x1="47534" y1="27778" x2="47534" y2="27778"/>
                        <a14:foregroundMark x1="48655" y1="33333" x2="48655" y2="33333"/>
                        <a14:foregroundMark x1="49776" y1="37374" x2="49776" y2="37374"/>
                        <a14:foregroundMark x1="50673" y1="38889" x2="50673" y2="38889"/>
                        <a14:foregroundMark x1="51794" y1="32323" x2="51794" y2="32323"/>
                        <a14:foregroundMark x1="53587" y1="43939" x2="53587" y2="43939"/>
                        <a14:foregroundMark x1="39686" y1="90404" x2="39686" y2="90404"/>
                        <a14:foregroundMark x1="38789" y1="93434" x2="38789" y2="93434"/>
                        <a14:foregroundMark x1="24888" y1="95455" x2="24888" y2="95455"/>
                        <a14:foregroundMark x1="31166" y1="96465" x2="31166" y2="96465"/>
                        <a14:foregroundMark x1="35874" y1="94444" x2="35874" y2="94444"/>
                        <a14:foregroundMark x1="22197" y1="92929" x2="22197" y2="92929"/>
                        <a14:foregroundMark x1="20628" y1="90909" x2="20628" y2="90909"/>
                        <a14:foregroundMark x1="19731" y1="87374" x2="19731" y2="87374"/>
                        <a14:foregroundMark x1="15919" y1="82323" x2="15919" y2="82323"/>
                        <a14:foregroundMark x1="10314" y1="83333" x2="10314" y2="83333"/>
                        <a14:foregroundMark x1="5157" y1="83838" x2="5157" y2="83838"/>
                        <a14:foregroundMark x1="5605" y1="80303" x2="5605" y2="80303"/>
                        <a14:foregroundMark x1="11883" y1="86364" x2="11883" y2="86364"/>
                        <a14:foregroundMark x1="12556" y1="84343" x2="12556" y2="84343"/>
                        <a14:foregroundMark x1="4933" y1="87879" x2="4933" y2="87879"/>
                        <a14:foregroundMark x1="3139" y1="83838" x2="3139" y2="83838"/>
                        <a14:foregroundMark x1="7175" y1="83838" x2="7175" y2="83838"/>
                        <a14:foregroundMark x1="7399" y1="78283" x2="7399" y2="78283"/>
                        <a14:foregroundMark x1="6726" y1="75253" x2="6726" y2="75253"/>
                        <a14:foregroundMark x1="10314" y1="74747" x2="10314" y2="74747"/>
                        <a14:foregroundMark x1="14126" y1="74747" x2="14126" y2="74747"/>
                        <a14:foregroundMark x1="10987" y1="69192" x2="10987" y2="69192"/>
                        <a14:foregroundMark x1="9417" y1="50000" x2="9417" y2="50000"/>
                        <a14:foregroundMark x1="9641" y1="39394" x2="9641" y2="39394"/>
                        <a14:foregroundMark x1="9417" y1="46465" x2="9417" y2="46465"/>
                        <a14:foregroundMark x1="10314" y1="35354" x2="10314" y2="35354"/>
                        <a14:foregroundMark x1="11211" y1="29293" x2="11211" y2="29293"/>
                        <a14:foregroundMark x1="12108" y1="26263" x2="12108" y2="26263"/>
                        <a14:foregroundMark x1="15022" y1="24242" x2="15022" y2="24242"/>
                        <a14:foregroundMark x1="14798" y1="19192" x2="14798" y2="19192"/>
                        <a14:foregroundMark x1="8969" y1="17172" x2="8969" y2="17172"/>
                        <a14:foregroundMark x1="4484" y1="16162" x2="4484" y2="16162"/>
                        <a14:foregroundMark x1="7175" y1="17677" x2="7175" y2="17677"/>
                        <a14:foregroundMark x1="6951" y1="15152" x2="6951" y2="15152"/>
                        <a14:foregroundMark x1="13004" y1="13131" x2="13004" y2="13131"/>
                        <a14:foregroundMark x1="15695" y1="11111" x2="15695" y2="11111"/>
                        <a14:foregroundMark x1="3139" y1="17677" x2="3139" y2="17677"/>
                        <a14:foregroundMark x1="7175" y1="9596" x2="7175" y2="9596"/>
                        <a14:foregroundMark x1="3812" y1="9596" x2="3812" y2="9596"/>
                        <a14:foregroundMark x1="22197" y1="7071" x2="22197" y2="7071"/>
                        <a14:foregroundMark x1="24888" y1="5051" x2="24888" y2="5051"/>
                        <a14:foregroundMark x1="27803" y1="4040" x2="27803" y2="4040"/>
                        <a14:foregroundMark x1="53587" y1="24747" x2="53587" y2="24747"/>
                        <a14:foregroundMark x1="91928" y1="8081" x2="91928" y2="8081"/>
                        <a14:foregroundMark x1="88117" y1="14141" x2="88117" y2="14141"/>
                        <a14:foregroundMark x1="91928" y1="14141" x2="91928" y2="14141"/>
                        <a14:foregroundMark x1="93498" y1="15152" x2="93498" y2="15152"/>
                        <a14:foregroundMark x1="90359" y1="14646" x2="90359" y2="14646"/>
                        <a14:foregroundMark x1="82511" y1="17677" x2="82511" y2="17677"/>
                        <a14:foregroundMark x1="82287" y1="15657" x2="82287" y2="15657"/>
                        <a14:foregroundMark x1="83857" y1="18182" x2="83857" y2="18182"/>
                        <a14:foregroundMark x1="80717" y1="14141" x2="80717" y2="14141"/>
                        <a14:foregroundMark x1="82063" y1="21212" x2="82063" y2="21212"/>
                        <a14:foregroundMark x1="80045" y1="18182" x2="80045" y2="18182"/>
                        <a14:foregroundMark x1="82287" y1="86869" x2="82287" y2="86869"/>
                        <a14:foregroundMark x1="80269" y1="83838" x2="80269" y2="83838"/>
                        <a14:foregroundMark x1="82063" y1="81818" x2="82063" y2="81818"/>
                        <a14:foregroundMark x1="86547" y1="80303" x2="86547" y2="80303"/>
                        <a14:foregroundMark x1="88117" y1="83838" x2="88117" y2="83838"/>
                        <a14:foregroundMark x1="88789" y1="76263" x2="88789" y2="76263"/>
                        <a14:foregroundMark x1="90583" y1="48485" x2="90583" y2="48485"/>
                        <a14:foregroundMark x1="66592" y1="94444" x2="66592" y2="94444"/>
                        <a14:foregroundMark x1="71525" y1="94444" x2="71525" y2="94444"/>
                        <a14:foregroundMark x1="76233" y1="92424" x2="76233" y2="92424"/>
                        <a14:foregroundMark x1="78700" y1="90909" x2="78700" y2="90909"/>
                        <a14:foregroundMark x1="80942" y1="90404" x2="80942" y2="90404"/>
                        <a14:foregroundMark x1="89013" y1="91414" x2="89013" y2="91414"/>
                        <a14:foregroundMark x1="85650" y1="90909" x2="85650" y2="90909"/>
                        <a14:foregroundMark x1="66368" y1="4545" x2="66368" y2="4545"/>
                        <a14:foregroundMark x1="70404" y1="4040" x2="70404" y2="4040"/>
                        <a14:foregroundMark x1="5381" y1="13131" x2="5381" y2="13131"/>
                        <a14:foregroundMark x1="86771" y1="91414" x2="86771" y2="91414"/>
                        <a14:foregroundMark x1="90583" y1="90404" x2="90583" y2="90404"/>
                        <a14:foregroundMark x1="92825" y1="91414" x2="92825" y2="91414"/>
                        <a14:foregroundMark x1="94619" y1="91414" x2="94619" y2="91414"/>
                        <a14:foregroundMark x1="95516" y1="89899" x2="95516" y2="89899"/>
                        <a14:foregroundMark x1="95964" y1="87374" x2="95964" y2="87374"/>
                        <a14:foregroundMark x1="96188" y1="85354" x2="96188" y2="85354"/>
                        <a14:foregroundMark x1="96637" y1="83838" x2="96637" y2="83838"/>
                        <a14:foregroundMark x1="95067" y1="81818" x2="95067" y2="81818"/>
                        <a14:foregroundMark x1="95964" y1="79798" x2="95964" y2="79798"/>
                        <a14:foregroundMark x1="96637" y1="78283" x2="96637" y2="78283"/>
                        <a14:foregroundMark x1="96637" y1="76768" x2="96637" y2="76768"/>
                        <a14:foregroundMark x1="95291" y1="75253" x2="95291" y2="75253"/>
                        <a14:foregroundMark x1="79821" y1="77273" x2="79821" y2="77273"/>
                        <a14:foregroundMark x1="79372" y1="25253" x2="79372" y2="25253"/>
                        <a14:foregroundMark x1="82287" y1="24242" x2="82287" y2="24242"/>
                        <a14:foregroundMark x1="84978" y1="21717" x2="84978" y2="21717"/>
                        <a14:foregroundMark x1="88341" y1="23737" x2="88341" y2="23737"/>
                        <a14:foregroundMark x1="90359" y1="23737" x2="90359" y2="23737"/>
                        <a14:foregroundMark x1="91480" y1="23232" x2="91480" y2="23232"/>
                        <a14:foregroundMark x1="92825" y1="23232" x2="92825" y2="23232"/>
                        <a14:foregroundMark x1="94170" y1="24242" x2="94170" y2="24242"/>
                        <a14:foregroundMark x1="96188" y1="23737" x2="96188" y2="23737"/>
                        <a14:foregroundMark x1="96637" y1="21212" x2="96637" y2="21212"/>
                        <a14:foregroundMark x1="96637" y1="18182" x2="96637" y2="18182"/>
                        <a14:foregroundMark x1="95964" y1="16667" x2="95964" y2="16667"/>
                        <a14:foregroundMark x1="95291" y1="13636" x2="95291" y2="13636"/>
                        <a14:foregroundMark x1="96637" y1="8081" x2="96637" y2="8081"/>
                        <a14:foregroundMark x1="95964" y1="6061" x2="95964" y2="6061"/>
                        <a14:foregroundMark x1="94395" y1="6061" x2="94395" y2="6061"/>
                        <a14:foregroundMark x1="52018" y1="57576" x2="52018" y2="57576"/>
                        <a14:foregroundMark x1="19283" y1="73232" x2="19283" y2="73232"/>
                        <a14:foregroundMark x1="18834" y1="90909" x2="18834" y2="90909"/>
                        <a14:foregroundMark x1="17040" y1="89899" x2="17040" y2="89899"/>
                        <a14:foregroundMark x1="15471" y1="91414" x2="15471" y2="91414"/>
                        <a14:foregroundMark x1="19731" y1="84343" x2="19731" y2="84343"/>
                        <a14:foregroundMark x1="18386" y1="83333" x2="18386" y2="83333"/>
                        <a14:foregroundMark x1="17937" y1="77273" x2="17937" y2="77273"/>
                        <a14:foregroundMark x1="20179" y1="78788" x2="20179" y2="78788"/>
                        <a14:foregroundMark x1="18610" y1="80303" x2="18610" y2="80303"/>
                        <a14:foregroundMark x1="18610" y1="75253" x2="18610" y2="75253"/>
                        <a14:foregroundMark x1="15695" y1="75758" x2="15695" y2="75758"/>
                        <a14:foregroundMark x1="17489" y1="73232" x2="17489" y2="73232"/>
                        <a14:foregroundMark x1="12780" y1="82323" x2="12780" y2="82323"/>
                        <a14:foregroundMark x1="12780" y1="77778" x2="12780" y2="77778"/>
                        <a14:foregroundMark x1="12556" y1="75758" x2="12556" y2="75758"/>
                        <a14:foregroundMark x1="12780" y1="73232" x2="12780" y2="73232"/>
                        <a14:foregroundMark x1="8296" y1="75253" x2="8296" y2="75253"/>
                        <a14:foregroundMark x1="5381" y1="72727" x2="5381" y2="72727"/>
                        <a14:foregroundMark x1="4260" y1="74747" x2="4260" y2="74747"/>
                        <a14:foregroundMark x1="2466" y1="74747" x2="2466" y2="74747"/>
                        <a14:foregroundMark x1="2915" y1="79798" x2="2915" y2="79798"/>
                        <a14:foregroundMark x1="2018" y1="89394" x2="2018" y2="89394"/>
                        <a14:foregroundMark x1="1794" y1="86869" x2="1794" y2="86869"/>
                        <a14:foregroundMark x1="3363" y1="92424" x2="3363" y2="92424"/>
                        <a14:foregroundMark x1="5605" y1="91414" x2="5605" y2="91414"/>
                        <a14:foregroundMark x1="7175" y1="89899" x2="7175" y2="89899"/>
                        <a14:foregroundMark x1="9865" y1="90404" x2="9865" y2="90404"/>
                        <a14:foregroundMark x1="3139" y1="24242" x2="3139" y2="24242"/>
                        <a14:foregroundMark x1="5830" y1="23737" x2="5830" y2="23737"/>
                        <a14:foregroundMark x1="7848" y1="24747" x2="7848" y2="24747"/>
                        <a14:foregroundMark x1="9641" y1="23737" x2="9641" y2="23737"/>
                        <a14:foregroundMark x1="10314" y1="20202" x2="10314" y2="20202"/>
                        <a14:foregroundMark x1="11659" y1="24747" x2="11659" y2="24747"/>
                        <a14:foregroundMark x1="14126" y1="24242" x2="14126" y2="24242"/>
                        <a14:foregroundMark x1="17040" y1="24747" x2="17040" y2="24747"/>
                        <a14:foregroundMark x1="16816" y1="22727" x2="16816" y2="22727"/>
                        <a14:foregroundMark x1="17713" y1="22222" x2="17713" y2="22222"/>
                        <a14:foregroundMark x1="19507" y1="20707" x2="19507" y2="20707"/>
                        <a14:foregroundMark x1="18610" y1="25253" x2="18610" y2="25253"/>
                        <a14:foregroundMark x1="17713" y1="19192" x2="17713" y2="19192"/>
                        <a14:foregroundMark x1="19058" y1="17677" x2="19058" y2="17677"/>
                        <a14:foregroundMark x1="19955" y1="15152" x2="19955" y2="15152"/>
                        <a14:foregroundMark x1="19283" y1="12626" x2="19283" y2="12626"/>
                        <a14:foregroundMark x1="17713" y1="13131" x2="17713" y2="13131"/>
                        <a14:foregroundMark x1="17713" y1="10606" x2="17713" y2="10606"/>
                        <a14:foregroundMark x1="19955" y1="8586" x2="19955" y2="8586"/>
                        <a14:foregroundMark x1="19283" y1="6566" x2="19283" y2="6566"/>
                        <a14:foregroundMark x1="17265" y1="6566" x2="17265" y2="6566"/>
                        <a14:foregroundMark x1="15919" y1="6566" x2="15919" y2="6566"/>
                        <a14:foregroundMark x1="13901" y1="7071" x2="13901" y2="7071"/>
                        <a14:foregroundMark x1="13453" y1="10606" x2="13453" y2="10606"/>
                        <a14:foregroundMark x1="11883" y1="8586" x2="11883" y2="8586"/>
                        <a14:foregroundMark x1="11211" y1="7071" x2="11211" y2="7071"/>
                        <a14:foregroundMark x1="9417" y1="7576" x2="9417" y2="7576"/>
                        <a14:foregroundMark x1="8296" y1="11111" x2="8296" y2="11111"/>
                        <a14:foregroundMark x1="8072" y1="7071" x2="8072" y2="7071"/>
                        <a14:foregroundMark x1="6278" y1="6566" x2="6278" y2="6566"/>
                        <a14:foregroundMark x1="4933" y1="6566" x2="4933" y2="6566"/>
                        <a14:foregroundMark x1="3812" y1="7071" x2="3812" y2="7071"/>
                        <a14:foregroundMark x1="52242" y1="55556" x2="52242" y2="55556"/>
                        <a14:foregroundMark x1="91256" y1="86869" x2="91256" y2="86869"/>
                        <a14:foregroundMark x1="60762" y1="88384" x2="60762" y2="88384"/>
                        <a14:foregroundMark x1="58969" y1="85859" x2="58969" y2="85859"/>
                        <a14:foregroundMark x1="62332" y1="90909" x2="62332" y2="90909"/>
                        <a14:foregroundMark x1="73767" y1="94444" x2="73767" y2="94444"/>
                        <a14:foregroundMark x1="88789" y1="69192" x2="88789" y2="69192"/>
                        <a14:foregroundMark x1="89238" y1="65657" x2="89238" y2="65657"/>
                        <a14:foregroundMark x1="89686" y1="58081" x2="89686" y2="58081"/>
                        <a14:foregroundMark x1="34081" y1="5051" x2="34081" y2="5051"/>
                        <a14:foregroundMark x1="44619" y1="81818" x2="44619" y2="81818"/>
                        <a14:foregroundMark x1="43498" y1="84343" x2="43498" y2="84343"/>
                        <a14:foregroundMark x1="45291" y1="80303" x2="45291" y2="80303"/>
                        <a14:foregroundMark x1="46413" y1="78283" x2="46413" y2="78283"/>
                        <a14:foregroundMark x1="47085" y1="74747" x2="47085" y2="74747"/>
                        <a14:foregroundMark x1="23318" y1="6566" x2="23318" y2="6566"/>
                        <a14:foregroundMark x1="26457" y1="5051" x2="26457" y2="5051"/>
                        <a14:foregroundMark x1="30269" y1="4040" x2="30269" y2="4040"/>
                        <a14:foregroundMark x1="32063" y1="4545" x2="32063" y2="4545"/>
                        <a14:foregroundMark x1="36099" y1="5556" x2="36099" y2="5556"/>
                        <a14:foregroundMark x1="56054" y1="80808" x2="56054" y2="80808"/>
                        <a14:foregroundMark x1="53587" y1="73737" x2="53587" y2="73737"/>
                        <a14:foregroundMark x1="51121" y1="37374" x2="51121" y2="37374"/>
                        <a14:foregroundMark x1="65022" y1="5556" x2="65022" y2="5556"/>
                        <a14:foregroundMark x1="73094" y1="4040" x2="73094" y2="4040"/>
                        <a14:foregroundMark x1="76457" y1="6566" x2="76457" y2="6566"/>
                        <a14:foregroundMark x1="73767" y1="4040" x2="73767" y2="4040"/>
                        <a14:foregroundMark x1="43498" y1="15152" x2="43498" y2="15152"/>
                        <a14:foregroundMark x1="41928" y1="12626" x2="41928" y2="12626"/>
                        <a14:foregroundMark x1="48206" y1="29798" x2="48206" y2="29798"/>
                        <a14:foregroundMark x1="47309" y1="25253" x2="47309" y2="25253"/>
                        <a14:foregroundMark x1="10538" y1="32828" x2="10538" y2="32828"/>
                        <a14:foregroundMark x1="9193" y1="42424" x2="9193" y2="42424"/>
                        <a14:foregroundMark x1="10090" y1="63131" x2="10090" y2="63131"/>
                        <a14:foregroundMark x1="10538" y1="66162" x2="10538" y2="66162"/>
                        <a14:foregroundMark x1="10090" y1="60101" x2="10090" y2="60101"/>
                        <a14:foregroundMark x1="9865" y1="58586" x2="9865" y2="58586"/>
                        <a14:foregroundMark x1="9641" y1="57071" x2="9641" y2="57071"/>
                        <a14:foregroundMark x1="28027" y1="95960" x2="28027" y2="95960"/>
                        <a14:foregroundMark x1="26457" y1="95455" x2="26457" y2="95455"/>
                        <a14:foregroundMark x1="33184" y1="95455" x2="33184" y2="95455"/>
                        <a14:foregroundMark x1="36323" y1="93939" x2="36323" y2="93939"/>
                        <a14:foregroundMark x1="29596" y1="95960" x2="29596" y2="95960"/>
                        <a14:foregroundMark x1="23991" y1="93939" x2="23991" y2="93939"/>
                        <a14:foregroundMark x1="41480" y1="87879" x2="41480" y2="87879"/>
                        <a14:foregroundMark x1="47982" y1="70707" x2="47982" y2="70707"/>
                        <a14:backgroundMark x1="23991" y1="35859" x2="23991" y2="35859"/>
                        <a14:backgroundMark x1="28700" y1="41919" x2="28700" y2="41919"/>
                        <a14:backgroundMark x1="71300" y1="47980" x2="71300" y2="47980"/>
                        <a14:backgroundMark x1="49552" y1="89899" x2="49552" y2="89899"/>
                        <a14:backgroundMark x1="3587" y1="38384" x2="3587" y2="38384"/>
                        <a14:backgroundMark x1="34305" y1="27778" x2="34305" y2="27778"/>
                        <a14:backgroundMark x1="75561" y1="29798" x2="75561" y2="29798"/>
                        <a14:backgroundMark x1="50897" y1="6566" x2="50897" y2="6566"/>
                        <a14:backgroundMark x1="96637" y1="36869" x2="96637" y2="36869"/>
                        <a14:backgroundMark x1="78924" y1="97980" x2="78924" y2="97980"/>
                        <a14:backgroundMark x1="87444" y1="96970" x2="87444" y2="96970"/>
                        <a14:backgroundMark x1="96188" y1="71717" x2="96188" y2="71717"/>
                        <a14:backgroundMark x1="4933" y1="57071" x2="4933" y2="57071"/>
                        <a14:backgroundMark x1="2691" y1="97980" x2="2691" y2="97980"/>
                        <a14:backgroundMark x1="44395" y1="96465" x2="44395" y2="96465"/>
                        <a14:backgroundMark x1="97085" y1="47475" x2="97085" y2="47475"/>
                        <a14:backgroundMark x1="48879" y1="11111" x2="48879" y2="11111"/>
                        <a14:backgroundMark x1="34305" y1="47980" x2="34305" y2="47980"/>
                        <a14:backgroundMark x1="31614" y1="35859" x2="31614" y2="35859"/>
                        <a14:backgroundMark x1="29596" y1="21212" x2="29596" y2="21212"/>
                        <a14:backgroundMark x1="65919" y1="57071" x2="65919" y2="57071"/>
                        <a14:backgroundMark x1="55830" y1="93434" x2="55830" y2="93434"/>
                        <a14:backgroundMark x1="34753" y1="63131" x2="34753" y2="63131"/>
                        <a14:backgroundMark x1="66143" y1="35859" x2="66143" y2="35859"/>
                        <a14:backgroundMark x1="7623" y1="96970" x2="7623" y2="96970"/>
                        <a14:backgroundMark x1="897" y1="67677" x2="897" y2="67677"/>
                        <a14:backgroundMark x1="27354" y1="87374" x2="27354" y2="8737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2116" y="5676822"/>
            <a:ext cx="1842182" cy="817829"/>
          </a:xfrm>
          <a:prstGeom prst="rect">
            <a:avLst/>
          </a:prstGeom>
        </p:spPr>
      </p:pic>
      <p:sp>
        <p:nvSpPr>
          <p:cNvPr id="107" name="テキスト ボックス 106"/>
          <p:cNvSpPr txBox="1"/>
          <p:nvPr/>
        </p:nvSpPr>
        <p:spPr>
          <a:xfrm>
            <a:off x="8073147" y="592316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rgbClr val="0070C0"/>
                </a:solidFill>
              </a:rPr>
              <a:t>「改善」</a:t>
            </a:r>
            <a:endParaRPr kumimoji="1" lang="en-US" altLang="ja-JP" sz="700" b="1" dirty="0">
              <a:solidFill>
                <a:srgbClr val="0070C0"/>
              </a:solidFill>
            </a:endParaRPr>
          </a:p>
          <a:p>
            <a:r>
              <a:rPr kumimoji="1" lang="ja-JP" altLang="en-US" sz="700" b="1" dirty="0">
                <a:solidFill>
                  <a:srgbClr val="0070C0"/>
                </a:solidFill>
              </a:rPr>
              <a:t>のループ</a:t>
            </a: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921295" y="592316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solidFill>
                  <a:srgbClr val="FF0000"/>
                </a:solidFill>
              </a:rPr>
              <a:t>「改革」</a:t>
            </a:r>
            <a:endParaRPr kumimoji="1" lang="en-US" altLang="ja-JP" sz="700" b="1" dirty="0">
              <a:solidFill>
                <a:srgbClr val="FF0000"/>
              </a:solidFill>
            </a:endParaRPr>
          </a:p>
          <a:p>
            <a:r>
              <a:rPr kumimoji="1" lang="ja-JP" altLang="en-US" sz="700" b="1" dirty="0">
                <a:solidFill>
                  <a:srgbClr val="FF0000"/>
                </a:solidFill>
              </a:rPr>
              <a:t>のループ</a:t>
            </a:r>
          </a:p>
        </p:txBody>
      </p:sp>
      <p:sp>
        <p:nvSpPr>
          <p:cNvPr id="102" name="Text Box 146"/>
          <p:cNvSpPr txBox="1">
            <a:spLocks noChangeArrowheads="1"/>
          </p:cNvSpPr>
          <p:nvPr/>
        </p:nvSpPr>
        <p:spPr bwMode="auto">
          <a:xfrm>
            <a:off x="11118207" y="6313565"/>
            <a:ext cx="1223509" cy="27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314" tIns="65314" rIns="65314" bIns="65314" numCol="1" anchor="t" anchorCtr="0" compatLnSpc="1">
            <a:prstTxWarp prst="textNoShape">
              <a:avLst/>
            </a:prstTxWarp>
          </a:bodyPr>
          <a:lstStyle/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750" dirty="0">
              <a:latin typeface="Century Gothic" panose="020B050202020202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defTabSz="65315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750" dirty="0">
                <a:latin typeface="Century Gothic" panose="020B050202020202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maki-e@jorne.or.jp</a:t>
            </a:r>
            <a:endParaRPr lang="en-US" altLang="ja-JP" sz="1714" dirty="0">
              <a:latin typeface="Arial" panose="020B0604020202020204" pitchFamily="34" charset="0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11141177" y="6622236"/>
            <a:ext cx="898080" cy="202235"/>
            <a:chOff x="11301574" y="6702852"/>
            <a:chExt cx="898080" cy="202235"/>
          </a:xfrm>
        </p:grpSpPr>
        <p:pic>
          <p:nvPicPr>
            <p:cNvPr id="109" name="図 10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350038" y="6702954"/>
              <a:ext cx="849616" cy="166671"/>
            </a:xfrm>
            <a:prstGeom prst="rect">
              <a:avLst/>
            </a:prstGeom>
          </p:spPr>
        </p:pic>
        <p:sp>
          <p:nvSpPr>
            <p:cNvPr id="110" name="テキスト ボックス 109"/>
            <p:cNvSpPr txBox="1"/>
            <p:nvPr/>
          </p:nvSpPr>
          <p:spPr>
            <a:xfrm>
              <a:off x="11301574" y="6702852"/>
              <a:ext cx="474902" cy="202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14" dirty="0"/>
                <a:t>牧小</a:t>
              </a:r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B8A3D4E0-793A-4AB1-B0A0-3DE34E73F2F8}"/>
              </a:ext>
            </a:extLst>
          </p:cNvPr>
          <p:cNvSpPr txBox="1"/>
          <p:nvPr/>
        </p:nvSpPr>
        <p:spPr>
          <a:xfrm>
            <a:off x="1756040" y="2816309"/>
            <a:ext cx="14331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○どの子も安心して取り組める</a:t>
            </a:r>
            <a:endParaRPr kumimoji="1" lang="en-US" altLang="ja-JP" sz="700" dirty="0"/>
          </a:p>
          <a:p>
            <a:r>
              <a:rPr kumimoji="1" lang="ja-JP" altLang="en-US" sz="700" dirty="0"/>
              <a:t>　授業づくり（授業の</a:t>
            </a:r>
            <a:r>
              <a:rPr lang="ja-JP" altLang="en-US" sz="700" dirty="0"/>
              <a:t>ＵＤ</a:t>
            </a:r>
            <a:r>
              <a:rPr kumimoji="1" lang="ja-JP" altLang="en-US" sz="700" dirty="0"/>
              <a:t>化）</a:t>
            </a:r>
            <a:endParaRPr kumimoji="1" lang="en-US" altLang="ja-JP" sz="700" dirty="0"/>
          </a:p>
          <a:p>
            <a:r>
              <a:rPr kumimoji="1" lang="ja-JP" altLang="en-US" sz="700" dirty="0"/>
              <a:t>・焦点化</a:t>
            </a:r>
            <a:endParaRPr kumimoji="1" lang="en-US" altLang="ja-JP" sz="700" dirty="0"/>
          </a:p>
          <a:p>
            <a:r>
              <a:rPr kumimoji="1" lang="ja-JP" altLang="en-US" sz="700" dirty="0"/>
              <a:t>・視覚化</a:t>
            </a:r>
            <a:endParaRPr kumimoji="1" lang="en-US" altLang="ja-JP" sz="700" dirty="0"/>
          </a:p>
          <a:p>
            <a:r>
              <a:rPr kumimoji="1" lang="ja-JP" altLang="en-US" sz="700" dirty="0"/>
              <a:t>・共有化</a:t>
            </a:r>
            <a:endParaRPr kumimoji="1" lang="en-US" altLang="ja-JP" sz="700" dirty="0"/>
          </a:p>
          <a:p>
            <a:endParaRPr kumimoji="1" lang="ja-JP" altLang="en-US" sz="700" dirty="0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2C7FCB84-11FE-4A87-9095-7E6D4288F54A}"/>
              </a:ext>
            </a:extLst>
          </p:cNvPr>
          <p:cNvSpPr txBox="1"/>
          <p:nvPr/>
        </p:nvSpPr>
        <p:spPr>
          <a:xfrm>
            <a:off x="1754875" y="3793673"/>
            <a:ext cx="16220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○対話を重視して、考えを広げ</a:t>
            </a:r>
            <a:endParaRPr kumimoji="1" lang="en-US" altLang="ja-JP" sz="700" dirty="0"/>
          </a:p>
          <a:p>
            <a:r>
              <a:rPr kumimoji="1" lang="ja-JP" altLang="en-US" sz="700" dirty="0"/>
              <a:t>　たり深めたりする工夫</a:t>
            </a:r>
          </a:p>
          <a:p>
            <a:r>
              <a:rPr kumimoji="1" lang="ja-JP" altLang="en-US" sz="700" dirty="0"/>
              <a:t>・問いが生まれる課題設定</a:t>
            </a:r>
            <a:endParaRPr kumimoji="1" lang="en-US" altLang="ja-JP" sz="700" dirty="0"/>
          </a:p>
          <a:p>
            <a:r>
              <a:rPr kumimoji="1" lang="ja-JP" altLang="en-US" sz="700" dirty="0"/>
              <a:t>・学び合いを盛り込んだ授業構成</a:t>
            </a:r>
            <a:endParaRPr kumimoji="1" lang="en-US" altLang="ja-JP" sz="700" dirty="0"/>
          </a:p>
          <a:p>
            <a:r>
              <a:rPr kumimoji="1" lang="ja-JP" altLang="en-US" sz="700" dirty="0"/>
              <a:t>・多様なグループ、ペア活動</a:t>
            </a:r>
          </a:p>
          <a:p>
            <a:endParaRPr kumimoji="1" lang="ja-JP" altLang="en-US" sz="700" dirty="0"/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C6EEE58D-7FEC-493C-8CA0-C1B193D25419}"/>
              </a:ext>
            </a:extLst>
          </p:cNvPr>
          <p:cNvSpPr txBox="1"/>
          <p:nvPr/>
        </p:nvSpPr>
        <p:spPr>
          <a:xfrm>
            <a:off x="1742447" y="3368402"/>
            <a:ext cx="1560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○児童、教職員の振り返りを活か</a:t>
            </a:r>
            <a:endParaRPr kumimoji="1" lang="en-US" altLang="ja-JP" sz="700" dirty="0"/>
          </a:p>
          <a:p>
            <a:r>
              <a:rPr kumimoji="1" lang="ja-JP" altLang="en-US" sz="700" dirty="0"/>
              <a:t>　した習得に向けた授業づくり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69965A82-FB73-49E3-892C-D018702FC82D}"/>
              </a:ext>
            </a:extLst>
          </p:cNvPr>
          <p:cNvSpPr txBox="1"/>
          <p:nvPr/>
        </p:nvSpPr>
        <p:spPr>
          <a:xfrm>
            <a:off x="1747288" y="4326405"/>
            <a:ext cx="1622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○子どもが主体的に学ぶ教室環境</a:t>
            </a:r>
            <a:endParaRPr kumimoji="1" lang="en-US" altLang="ja-JP" sz="700" dirty="0"/>
          </a:p>
          <a:p>
            <a:r>
              <a:rPr lang="ja-JP" altLang="en-US" sz="700" dirty="0"/>
              <a:t>〇</a:t>
            </a:r>
            <a:r>
              <a:rPr kumimoji="1" lang="en-US" altLang="ja-JP" sz="700" dirty="0"/>
              <a:t>ICT</a:t>
            </a:r>
            <a:r>
              <a:rPr lang="ja-JP" altLang="en-US" sz="700" dirty="0"/>
              <a:t>の効果的な</a:t>
            </a:r>
            <a:r>
              <a:rPr kumimoji="1" lang="ja-JP" altLang="en-US" sz="700" dirty="0"/>
              <a:t>活用</a:t>
            </a:r>
            <a:endParaRPr kumimoji="1" lang="en-US" altLang="ja-JP" sz="7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F1F26C69-2889-4F14-BD13-550C7E85471E}"/>
              </a:ext>
            </a:extLst>
          </p:cNvPr>
          <p:cNvSpPr txBox="1"/>
          <p:nvPr/>
        </p:nvSpPr>
        <p:spPr>
          <a:xfrm>
            <a:off x="1732295" y="4857734"/>
            <a:ext cx="15568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○次の学びに向かうための振り返　</a:t>
            </a:r>
            <a:endParaRPr kumimoji="1" lang="en-US" altLang="ja-JP" sz="700" dirty="0"/>
          </a:p>
          <a:p>
            <a:r>
              <a:rPr kumimoji="1" lang="ja-JP" altLang="en-US" sz="700" dirty="0"/>
              <a:t>　りと実践的取組</a:t>
            </a:r>
            <a:endParaRPr kumimoji="1" lang="en-US" altLang="ja-JP" sz="700" dirty="0"/>
          </a:p>
          <a:p>
            <a:r>
              <a:rPr kumimoji="1" lang="ja-JP" altLang="en-US" sz="700" dirty="0"/>
              <a:t>・振り返りを家庭学習につなげる</a:t>
            </a:r>
            <a:endParaRPr kumimoji="1" lang="en-US" altLang="ja-JP" sz="700" dirty="0"/>
          </a:p>
          <a:p>
            <a:r>
              <a:rPr kumimoji="1" lang="ja-JP" altLang="en-US" sz="700" dirty="0"/>
              <a:t>　ための時間と場の</a:t>
            </a:r>
            <a:r>
              <a:rPr lang="ja-JP" altLang="en-US" sz="700" dirty="0"/>
              <a:t>設定</a:t>
            </a:r>
            <a:endParaRPr kumimoji="1" lang="en-US" altLang="ja-JP" sz="700" dirty="0"/>
          </a:p>
          <a:p>
            <a:r>
              <a:rPr kumimoji="1" lang="ja-JP" altLang="en-US" sz="700" dirty="0"/>
              <a:t>・振り返りの観点の明確化</a:t>
            </a:r>
            <a:endParaRPr kumimoji="1" lang="en-US" altLang="ja-JP" sz="700" dirty="0"/>
          </a:p>
          <a:p>
            <a:r>
              <a:rPr kumimoji="1" lang="ja-JP" altLang="en-US" sz="700" dirty="0"/>
              <a:t>・家庭学習カードの活用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6E5A8EF-BEC4-4027-BF37-1A093A014724}"/>
              </a:ext>
            </a:extLst>
          </p:cNvPr>
          <p:cNvSpPr txBox="1"/>
          <p:nvPr/>
        </p:nvSpPr>
        <p:spPr>
          <a:xfrm>
            <a:off x="3388023" y="2847051"/>
            <a:ext cx="15725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○共感的な人間関係づくりとより　</a:t>
            </a:r>
            <a:endParaRPr kumimoji="1" lang="en-US" altLang="ja-JP" sz="700" dirty="0"/>
          </a:p>
          <a:p>
            <a:r>
              <a:rPr kumimoji="1" lang="ja-JP" altLang="en-US" sz="700" dirty="0"/>
              <a:t>　よい生活習慣づくり</a:t>
            </a:r>
            <a:endParaRPr kumimoji="1" lang="en-US" altLang="ja-JP" sz="700" dirty="0"/>
          </a:p>
          <a:p>
            <a:r>
              <a:rPr kumimoji="1" lang="ja-JP" altLang="en-US" sz="700" dirty="0"/>
              <a:t>・学級経営、特別活動</a:t>
            </a:r>
            <a:r>
              <a:rPr kumimoji="1" lang="en-US" altLang="ja-JP" sz="700" dirty="0"/>
              <a:t>〔</a:t>
            </a:r>
            <a:r>
              <a:rPr kumimoji="1" lang="ja-JP" altLang="en-US" sz="700" dirty="0"/>
              <a:t>学級活</a:t>
            </a:r>
            <a:endParaRPr kumimoji="1" lang="en-US" altLang="ja-JP" sz="700" dirty="0"/>
          </a:p>
          <a:p>
            <a:r>
              <a:rPr kumimoji="1" lang="ja-JP" altLang="en-US" sz="700" dirty="0"/>
              <a:t>　動</a:t>
            </a:r>
            <a:r>
              <a:rPr kumimoji="1" lang="en-US" altLang="ja-JP" sz="700" dirty="0"/>
              <a:t>〕</a:t>
            </a:r>
            <a:r>
              <a:rPr kumimoji="1" lang="ja-JP" altLang="en-US" sz="700" dirty="0"/>
              <a:t>を中核に</a:t>
            </a:r>
            <a:endParaRPr kumimoji="1" lang="en-US" altLang="ja-JP" sz="700" dirty="0"/>
          </a:p>
          <a:p>
            <a:endParaRPr kumimoji="1" lang="en-US" altLang="ja-JP" sz="700" dirty="0"/>
          </a:p>
          <a:p>
            <a:endParaRPr kumimoji="1" lang="ja-JP" altLang="en-US" sz="700" dirty="0"/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E9F37CAB-CD30-4DD8-9272-458274400F34}"/>
              </a:ext>
            </a:extLst>
          </p:cNvPr>
          <p:cNvSpPr txBox="1"/>
          <p:nvPr/>
        </p:nvSpPr>
        <p:spPr>
          <a:xfrm>
            <a:off x="3355707" y="3824322"/>
            <a:ext cx="15725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○対話を重視した集団活動づくり</a:t>
            </a:r>
            <a:endParaRPr kumimoji="1" lang="en-US" altLang="ja-JP" sz="700" dirty="0"/>
          </a:p>
          <a:p>
            <a:r>
              <a:rPr kumimoji="1" lang="ja-JP" altLang="en-US" sz="700" dirty="0"/>
              <a:t>　と主体的な行動・生活習慣づく</a:t>
            </a:r>
            <a:endParaRPr kumimoji="1" lang="en-US" altLang="ja-JP" sz="700" dirty="0"/>
          </a:p>
          <a:p>
            <a:r>
              <a:rPr kumimoji="1" lang="ja-JP" altLang="en-US" sz="700" dirty="0"/>
              <a:t>　り</a:t>
            </a:r>
            <a:endParaRPr kumimoji="1" lang="en-US" altLang="ja-JP" sz="700" dirty="0"/>
          </a:p>
          <a:p>
            <a:r>
              <a:rPr kumimoji="1" lang="ja-JP" altLang="en-US" sz="700" dirty="0"/>
              <a:t>・児童会、縦割り班活動等の児童</a:t>
            </a:r>
            <a:endParaRPr kumimoji="1" lang="en-US" altLang="ja-JP" sz="700" dirty="0"/>
          </a:p>
          <a:p>
            <a:r>
              <a:rPr kumimoji="1" lang="ja-JP" altLang="en-US" sz="700" dirty="0"/>
              <a:t>　の主体的な活動づくり</a:t>
            </a:r>
            <a:endParaRPr kumimoji="1" lang="en-US" altLang="ja-JP" sz="700" dirty="0"/>
          </a:p>
          <a:p>
            <a:r>
              <a:rPr kumimoji="1" lang="ja-JP" altLang="en-US" sz="700" dirty="0"/>
              <a:t>・学級活動の推進</a:t>
            </a: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3C8F8086-E213-448A-8407-D653C0ED92F3}"/>
              </a:ext>
            </a:extLst>
          </p:cNvPr>
          <p:cNvSpPr txBox="1"/>
          <p:nvPr/>
        </p:nvSpPr>
        <p:spPr>
          <a:xfrm>
            <a:off x="3392175" y="4866837"/>
            <a:ext cx="1572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○学校生活、家庭生活の改善の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ための目標設定・振り返り</a:t>
            </a:r>
            <a:endParaRPr kumimoji="1" lang="en-US" altLang="ja-JP" sz="700" dirty="0"/>
          </a:p>
          <a:p>
            <a:r>
              <a:rPr kumimoji="1" lang="ja-JP" altLang="en-US" sz="700" dirty="0"/>
              <a:t>・学級活動の充実</a:t>
            </a:r>
            <a:endParaRPr kumimoji="1" lang="en-US" altLang="ja-JP" sz="700" dirty="0"/>
          </a:p>
          <a:p>
            <a:r>
              <a:rPr kumimoji="1" lang="ja-JP" altLang="en-US" sz="700" dirty="0"/>
              <a:t>・キャリアパスポートの活用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C579C7AA-2A30-4DDE-9C81-4378B357A64F}"/>
              </a:ext>
            </a:extLst>
          </p:cNvPr>
          <p:cNvSpPr txBox="1"/>
          <p:nvPr/>
        </p:nvSpPr>
        <p:spPr>
          <a:xfrm>
            <a:off x="5143895" y="3434210"/>
            <a:ext cx="1211616" cy="20005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endParaRPr kumimoji="1" lang="en-US" altLang="ja-JP" sz="7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0BE1D3B8-8CCF-4F62-BA78-1D4FF2038C40}"/>
              </a:ext>
            </a:extLst>
          </p:cNvPr>
          <p:cNvSpPr txBox="1"/>
          <p:nvPr/>
        </p:nvSpPr>
        <p:spPr>
          <a:xfrm>
            <a:off x="3388022" y="5314094"/>
            <a:ext cx="1572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○リーダーシップとフォロアー　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シップの醸成</a:t>
            </a: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F1F0067D-2A91-4CE0-8785-D86896D1DA21}"/>
              </a:ext>
            </a:extLst>
          </p:cNvPr>
          <p:cNvSpPr txBox="1"/>
          <p:nvPr/>
        </p:nvSpPr>
        <p:spPr>
          <a:xfrm>
            <a:off x="3409575" y="3339370"/>
            <a:ext cx="1572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○自律心、利他の心の醸成</a:t>
            </a:r>
            <a:endParaRPr kumimoji="1" lang="en-US" altLang="ja-JP" sz="700" dirty="0"/>
          </a:p>
          <a:p>
            <a:r>
              <a:rPr kumimoji="1" lang="ja-JP" altLang="en-US" sz="700" dirty="0"/>
              <a:t>・道徳科、体験活動の充実</a:t>
            </a:r>
            <a:endParaRPr kumimoji="1" lang="en-US" altLang="ja-JP" sz="700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545B94D8-B19E-409C-986B-346E49E1CE0E}"/>
              </a:ext>
            </a:extLst>
          </p:cNvPr>
          <p:cNvSpPr txBox="1"/>
          <p:nvPr/>
        </p:nvSpPr>
        <p:spPr>
          <a:xfrm>
            <a:off x="5167100" y="4944762"/>
            <a:ext cx="1134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○スクールカウンセ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ラーとの連携強化、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有効活用</a:t>
            </a:r>
            <a:endParaRPr kumimoji="1" lang="en-US" altLang="ja-JP" sz="700" dirty="0"/>
          </a:p>
          <a:p>
            <a:endParaRPr kumimoji="1" lang="ja-JP" altLang="en-US" sz="70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B142BDB9-DA6B-4B84-8712-D9BADF80E2CC}"/>
              </a:ext>
            </a:extLst>
          </p:cNvPr>
          <p:cNvSpPr txBox="1"/>
          <p:nvPr/>
        </p:nvSpPr>
        <p:spPr>
          <a:xfrm>
            <a:off x="5128424" y="2856777"/>
            <a:ext cx="12650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○安心して学べる環境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づくり</a:t>
            </a:r>
            <a:endParaRPr kumimoji="1" lang="en-US" altLang="ja-JP" sz="700" dirty="0"/>
          </a:p>
          <a:p>
            <a:r>
              <a:rPr kumimoji="1" lang="ja-JP" altLang="en-US" sz="700" dirty="0"/>
              <a:t>・</a:t>
            </a:r>
            <a:r>
              <a:rPr lang="ja-JP" altLang="en-US" sz="700" dirty="0"/>
              <a:t>多様な学びの場の設</a:t>
            </a:r>
            <a:endParaRPr lang="en-US" altLang="ja-JP" sz="700" dirty="0"/>
          </a:p>
          <a:p>
            <a:r>
              <a:rPr lang="ja-JP" altLang="en-US" sz="700" dirty="0"/>
              <a:t>　定</a:t>
            </a:r>
            <a:endParaRPr kumimoji="1" lang="en-US" altLang="ja-JP" sz="700" dirty="0"/>
          </a:p>
          <a:p>
            <a:endParaRPr kumimoji="1" lang="ja-JP" altLang="en-US" sz="7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4F739F8-AA61-4086-92AD-3927E971490B}"/>
              </a:ext>
            </a:extLst>
          </p:cNvPr>
          <p:cNvSpPr txBox="1"/>
          <p:nvPr/>
        </p:nvSpPr>
        <p:spPr>
          <a:xfrm>
            <a:off x="5138783" y="3437153"/>
            <a:ext cx="112759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</a:t>
            </a:r>
            <a:r>
              <a:rPr lang="ja-JP" altLang="en-US" sz="700" dirty="0"/>
              <a:t>他者への理解を深め、　</a:t>
            </a:r>
            <a:endParaRPr lang="en-US" altLang="ja-JP" sz="700" dirty="0"/>
          </a:p>
          <a:p>
            <a:r>
              <a:rPr lang="ja-JP" altLang="en-US" sz="700" dirty="0"/>
              <a:t>　人とよりよく</a:t>
            </a:r>
            <a:r>
              <a:rPr kumimoji="1" lang="ja-JP" altLang="en-US" sz="700" dirty="0"/>
              <a:t>関わる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力の醸成</a:t>
            </a:r>
            <a:endParaRPr kumimoji="1" lang="en-US" altLang="ja-JP" sz="700" dirty="0"/>
          </a:p>
          <a:p>
            <a:r>
              <a:rPr kumimoji="1" lang="ja-JP" altLang="en-US" sz="700" dirty="0"/>
              <a:t>・</a:t>
            </a:r>
            <a:r>
              <a:rPr kumimoji="1" lang="en-US" altLang="ja-JP" sz="700" dirty="0"/>
              <a:t>SS</a:t>
            </a:r>
            <a:r>
              <a:rPr kumimoji="1" lang="ja-JP" altLang="en-US" sz="700" dirty="0"/>
              <a:t>Ｅ</a:t>
            </a:r>
            <a:endParaRPr kumimoji="1" lang="en-US" altLang="ja-JP" sz="7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B4D6341-675B-4ACB-8FF4-7AA504485CB0}"/>
              </a:ext>
            </a:extLst>
          </p:cNvPr>
          <p:cNvSpPr txBox="1"/>
          <p:nvPr/>
        </p:nvSpPr>
        <p:spPr>
          <a:xfrm>
            <a:off x="5161617" y="4018905"/>
            <a:ext cx="1076452" cy="8463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○生徒指導上の課題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に基づく取組</a:t>
            </a:r>
            <a:endParaRPr kumimoji="1" lang="en-US" altLang="ja-JP" sz="700" dirty="0"/>
          </a:p>
          <a:p>
            <a:r>
              <a:rPr lang="ja-JP" altLang="en-US" sz="700" dirty="0"/>
              <a:t>・毎月の生活アンケ　</a:t>
            </a:r>
            <a:endParaRPr lang="en-US" altLang="ja-JP" sz="700" dirty="0"/>
          </a:p>
          <a:p>
            <a:r>
              <a:rPr lang="ja-JP" altLang="en-US" sz="700" dirty="0"/>
              <a:t>　ートを基にした</a:t>
            </a:r>
            <a:endParaRPr lang="en-US" altLang="ja-JP" sz="700" dirty="0"/>
          </a:p>
          <a:p>
            <a:r>
              <a:rPr lang="ja-JP" altLang="en-US" sz="700" dirty="0"/>
              <a:t>　教育相談</a:t>
            </a:r>
            <a:endParaRPr kumimoji="1" lang="en-US" altLang="ja-JP" sz="700" dirty="0"/>
          </a:p>
          <a:p>
            <a:r>
              <a:rPr kumimoji="1" lang="ja-JP" altLang="en-US" sz="700" dirty="0"/>
              <a:t>・必要に応じた校内　</a:t>
            </a:r>
            <a:endParaRPr kumimoji="1" lang="en-US" altLang="ja-JP" sz="700" dirty="0"/>
          </a:p>
          <a:p>
            <a:r>
              <a:rPr lang="ja-JP" altLang="en-US" sz="700" dirty="0"/>
              <a:t>　</a:t>
            </a:r>
            <a:r>
              <a:rPr kumimoji="1" lang="ja-JP" altLang="en-US" sz="700" dirty="0"/>
              <a:t>対策委員会の実施</a:t>
            </a:r>
          </a:p>
        </p:txBody>
      </p:sp>
    </p:spTree>
    <p:extLst>
      <p:ext uri="{BB962C8B-B14F-4D97-AF65-F5344CB8AC3E}">
        <p14:creationId xmlns:p14="http://schemas.microsoft.com/office/powerpoint/2010/main" val="381413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1174</Words>
  <Application>Microsoft Office PowerPoint</Application>
  <PresentationFormat>ワイド画面</PresentationFormat>
  <Paragraphs>196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UD デジタル 教科書体 NK-B</vt:lpstr>
      <vt:lpstr>游ゴシック</vt:lpstr>
      <vt:lpstr>游ゴシック Light</vt:lpstr>
      <vt:lpstr>Arial</vt:lpstr>
      <vt:lpstr>Century Gothic</vt:lpstr>
      <vt:lpstr>Office テーマ</vt:lpstr>
      <vt:lpstr>PowerPoint プレゼンテーション</vt:lpstr>
    </vt:vector>
  </TitlesOfParts>
  <Company>上越市小学校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百目鬼 弘道</dc:creator>
  <cp:lastModifiedBy>小林 恭子</cp:lastModifiedBy>
  <cp:revision>49</cp:revision>
  <cp:lastPrinted>2023-04-20T12:22:07Z</cp:lastPrinted>
  <dcterms:created xsi:type="dcterms:W3CDTF">2022-11-15T02:34:38Z</dcterms:created>
  <dcterms:modified xsi:type="dcterms:W3CDTF">2023-04-20T12:28:42Z</dcterms:modified>
</cp:coreProperties>
</file>